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266" r:id="rId4"/>
    <p:sldId id="294" r:id="rId5"/>
    <p:sldId id="265" r:id="rId6"/>
    <p:sldId id="293" r:id="rId7"/>
    <p:sldId id="354" r:id="rId8"/>
    <p:sldId id="391" r:id="rId9"/>
    <p:sldId id="355" r:id="rId10"/>
    <p:sldId id="392" r:id="rId11"/>
    <p:sldId id="306" r:id="rId12"/>
    <p:sldId id="357" r:id="rId13"/>
    <p:sldId id="358" r:id="rId14"/>
    <p:sldId id="359" r:id="rId15"/>
    <p:sldId id="362" r:id="rId16"/>
    <p:sldId id="360" r:id="rId17"/>
    <p:sldId id="393" r:id="rId18"/>
    <p:sldId id="341" r:id="rId19"/>
    <p:sldId id="335" r:id="rId20"/>
    <p:sldId id="343" r:id="rId21"/>
    <p:sldId id="342" r:id="rId22"/>
    <p:sldId id="340" r:id="rId23"/>
    <p:sldId id="395" r:id="rId24"/>
    <p:sldId id="387" r:id="rId25"/>
    <p:sldId id="388" r:id="rId26"/>
    <p:sldId id="389" r:id="rId27"/>
    <p:sldId id="390" r:id="rId28"/>
    <p:sldId id="427" r:id="rId29"/>
    <p:sldId id="426" r:id="rId30"/>
    <p:sldId id="323" r:id="rId31"/>
    <p:sldId id="429" r:id="rId32"/>
    <p:sldId id="291" r:id="rId33"/>
    <p:sldId id="338" r:id="rId34"/>
    <p:sldId id="414" r:id="rId35"/>
    <p:sldId id="415" r:id="rId36"/>
    <p:sldId id="413" r:id="rId37"/>
    <p:sldId id="339" r:id="rId38"/>
    <p:sldId id="290" r:id="rId39"/>
    <p:sldId id="370" r:id="rId40"/>
    <p:sldId id="434" r:id="rId41"/>
    <p:sldId id="432" r:id="rId42"/>
    <p:sldId id="433" r:id="rId43"/>
    <p:sldId id="373" r:id="rId44"/>
    <p:sldId id="376" r:id="rId45"/>
    <p:sldId id="377" r:id="rId46"/>
    <p:sldId id="378" r:id="rId47"/>
    <p:sldId id="422" r:id="rId48"/>
    <p:sldId id="423" r:id="rId49"/>
    <p:sldId id="424" r:id="rId50"/>
    <p:sldId id="425" r:id="rId51"/>
    <p:sldId id="418" r:id="rId52"/>
    <p:sldId id="365" r:id="rId53"/>
    <p:sldId id="416" r:id="rId54"/>
    <p:sldId id="419" r:id="rId55"/>
    <p:sldId id="420" r:id="rId56"/>
    <p:sldId id="421" r:id="rId57"/>
    <p:sldId id="295" r:id="rId58"/>
    <p:sldId id="380" r:id="rId59"/>
    <p:sldId id="397" r:id="rId60"/>
    <p:sldId id="398" r:id="rId61"/>
    <p:sldId id="396" r:id="rId62"/>
    <p:sldId id="409" r:id="rId63"/>
    <p:sldId id="381" r:id="rId64"/>
    <p:sldId id="382" r:id="rId65"/>
    <p:sldId id="401" r:id="rId66"/>
    <p:sldId id="400" r:id="rId67"/>
    <p:sldId id="402" r:id="rId68"/>
    <p:sldId id="403" r:id="rId69"/>
    <p:sldId id="404" r:id="rId70"/>
    <p:sldId id="405" r:id="rId71"/>
    <p:sldId id="408" r:id="rId72"/>
    <p:sldId id="407" r:id="rId73"/>
    <p:sldId id="406" r:id="rId74"/>
    <p:sldId id="410" r:id="rId75"/>
    <p:sldId id="384" r:id="rId76"/>
    <p:sldId id="385" r:id="rId77"/>
    <p:sldId id="386" r:id="rId78"/>
    <p:sldId id="411" r:id="rId79"/>
    <p:sldId id="412" r:id="rId80"/>
    <p:sldId id="430" r:id="rId81"/>
    <p:sldId id="328" r:id="rId82"/>
    <p:sldId id="272" r:id="rId83"/>
    <p:sldId id="431" r:id="rId84"/>
    <p:sldId id="296" r:id="rId85"/>
    <p:sldId id="288" r:id="rId86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xmlns="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E3E"/>
    <a:srgbClr val="666666"/>
    <a:srgbClr val="969696"/>
    <a:srgbClr val="7C233E"/>
    <a:srgbClr val="92D14F"/>
    <a:srgbClr val="0174AB"/>
    <a:srgbClr val="BFC0C0"/>
    <a:srgbClr val="9F9D9A"/>
    <a:srgbClr val="0A377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8" autoAdjust="0"/>
    <p:restoredTop sz="94660" autoAdjust="0"/>
  </p:normalViewPr>
  <p:slideViewPr>
    <p:cSldViewPr snapToGrid="0" showGuides="1">
      <p:cViewPr varScale="1">
        <p:scale>
          <a:sx n="87" d="100"/>
          <a:sy n="87" d="100"/>
        </p:scale>
        <p:origin x="-1166" y="-86"/>
      </p:cViewPr>
      <p:guideLst>
        <p:guide orient="horz" pos="255"/>
        <p:guide orient="horz" pos="1185"/>
        <p:guide orient="horz" pos="2319"/>
        <p:guide orient="horz" pos="3226"/>
        <p:guide pos="5125"/>
        <p:guide pos="1519"/>
      </p:guideLst>
    </p:cSldViewPr>
  </p:slideViewPr>
  <p:outlineViewPr>
    <p:cViewPr>
      <p:scale>
        <a:sx n="33" d="100"/>
        <a:sy n="33" d="100"/>
      </p:scale>
      <p:origin x="0" y="1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12T15:01:47.859" idx="1">
    <p:pos x="10" y="10"/>
    <p:text/>
    <p:extLst>
      <p:ext uri="{C676402C-5697-4E1C-873F-D02D1690AC5C}">
        <p15:threadingInfo xmlns:p15="http://schemas.microsoft.com/office/powerpoint/2012/main" xmlns="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17/6/2017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17/6/2017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8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comments" Target="../comments/commen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其实是答辩的标题地方</a:t>
            </a:r>
            <a:r>
              <a:rPr lang="en-US" altLang="zh-CN" sz="16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en-US" altLang="zh-CN" sz="1600" b="1" spc="3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mj</a:t>
            </a:r>
            <a:endParaRPr lang="en-US" altLang="zh-CN" sz="16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61011" y="2705725"/>
            <a:ext cx="70219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大城小事</a:t>
            </a:r>
            <a:endParaRPr lang="en-US" altLang="zh-CN" sz="72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分院综合信息咨询管理平台</a:t>
            </a:r>
            <a:endParaRPr lang="en-US" altLang="zh-CN" sz="16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小组</a:t>
            </a:r>
            <a:endParaRPr lang="zh-HK" altLang="en-US" sz="20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组长</a:t>
            </a:r>
            <a:endParaRPr lang="zh-HK" altLang="en-US" sz="20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G17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06673"/>
            <a:ext cx="326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奕吉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35076" y="5828166"/>
            <a:ext cx="1357313" cy="40005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成员</a:t>
            </a:r>
            <a:endParaRPr lang="zh-HK" altLang="en-US" sz="20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20962" y="5828166"/>
            <a:ext cx="326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陈妍蓝，靳泽旭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18" y="476130"/>
            <a:ext cx="753142" cy="753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82" y="4599000"/>
            <a:ext cx="2067871" cy="206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D24381E-C300-4530-893B-8B10EFF1507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826D8233-118C-4103-96C7-E4EE2F0D1CF4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CAAEDDCC-3980-4024-BD14-45321C5324E1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B3BFC6C7-4E53-4DB7-A21E-21C3EB011861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2850E606-51EF-417B-BBC5-606DC18027A5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5603DBFE-1574-4762-A1F8-11A268D53CC2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7A2A3D76-01ED-41D6-96A5-3C9109C136D9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E9778A65-88F5-4CC7-8E4B-0EE138028E29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2C76A0A3-B1EA-402F-A5F2-F534C6F2D637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18CBC47-8FC6-447F-A4CF-84526083DDED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17A6DBA4-110E-4EB4-9B5E-5EA2DFE1CF73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D69468FA-3CE7-49C9-A6A7-A874CB55B8F1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A442B393-6E86-474B-B557-661517D9511B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49F14E97-2FE4-4C51-8407-893A8E856721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57DE373D-7A4C-4CA5-A665-6B25F0450136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5690BF7A-46CA-43DB-BC2A-7E1211E9EBAE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07B4B95D-68C0-40E2-9E2D-0473B87E4718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圆角矩形 1">
            <a:extLst>
              <a:ext uri="{FF2B5EF4-FFF2-40B4-BE49-F238E27FC236}">
                <a16:creationId xmlns:a16="http://schemas.microsoft.com/office/drawing/2014/main" xmlns="" id="{7CC8279D-C77E-4F4F-9291-AD3DC6F0A74A}"/>
              </a:ext>
            </a:extLst>
          </p:cNvPr>
          <p:cNvSpPr/>
          <p:nvPr/>
        </p:nvSpPr>
        <p:spPr>
          <a:xfrm>
            <a:off x="375174" y="721915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项目里程碑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69A4325-BD7A-4417-A8DB-D1167B7C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74" y="1507950"/>
            <a:ext cx="6866215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989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D24381E-C300-4530-893B-8B10EFF1507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826D8233-118C-4103-96C7-E4EE2F0D1CF4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CAAEDDCC-3980-4024-BD14-45321C5324E1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B3BFC6C7-4E53-4DB7-A21E-21C3EB011861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2850E606-51EF-417B-BBC5-606DC18027A5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5603DBFE-1574-4762-A1F8-11A268D53CC2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7A2A3D76-01ED-41D6-96A5-3C9109C136D9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E9778A65-88F5-4CC7-8E4B-0EE138028E29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2C76A0A3-B1EA-402F-A5F2-F534C6F2D637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18CBC47-8FC6-447F-A4CF-84526083DDED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17A6DBA4-110E-4EB4-9B5E-5EA2DFE1CF73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D69468FA-3CE7-49C9-A6A7-A874CB55B8F1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A442B393-6E86-474B-B557-661517D9511B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49F14E97-2FE4-4C51-8407-893A8E856721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57DE373D-7A4C-4CA5-A665-6B25F0450136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5690BF7A-46CA-43DB-BC2A-7E1211E9EBAE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07B4B95D-68C0-40E2-9E2D-0473B87E4718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圆角矩形 1">
            <a:extLst>
              <a:ext uri="{FF2B5EF4-FFF2-40B4-BE49-F238E27FC236}">
                <a16:creationId xmlns:a16="http://schemas.microsoft.com/office/drawing/2014/main" xmlns="" id="{7CC8279D-C77E-4F4F-9291-AD3DC6F0A74A}"/>
              </a:ext>
            </a:extLst>
          </p:cNvPr>
          <p:cNvSpPr/>
          <p:nvPr/>
        </p:nvSpPr>
        <p:spPr>
          <a:xfrm>
            <a:off x="375174" y="615976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项目里程碑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F50F440-F362-4CD8-92F3-FDB1EC52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93" y="2032326"/>
            <a:ext cx="6828112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4163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D24381E-C300-4530-893B-8B10EFF1507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826D8233-118C-4103-96C7-E4EE2F0D1CF4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CAAEDDCC-3980-4024-BD14-45321C5324E1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B3BFC6C7-4E53-4DB7-A21E-21C3EB011861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2850E606-51EF-417B-BBC5-606DC18027A5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5603DBFE-1574-4762-A1F8-11A268D53CC2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7A2A3D76-01ED-41D6-96A5-3C9109C136D9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E9778A65-88F5-4CC7-8E4B-0EE138028E29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2C76A0A3-B1EA-402F-A5F2-F534C6F2D637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18CBC47-8FC6-447F-A4CF-84526083DDED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17A6DBA4-110E-4EB4-9B5E-5EA2DFE1CF73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D69468FA-3CE7-49C9-A6A7-A874CB55B8F1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A442B393-6E86-474B-B557-661517D9511B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49F14E97-2FE4-4C51-8407-893A8E856721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57DE373D-7A4C-4CA5-A665-6B25F0450136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5690BF7A-46CA-43DB-BC2A-7E1211E9EBAE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07B4B95D-68C0-40E2-9E2D-0473B87E4718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圆角矩形 1">
            <a:extLst>
              <a:ext uri="{FF2B5EF4-FFF2-40B4-BE49-F238E27FC236}">
                <a16:creationId xmlns:a16="http://schemas.microsoft.com/office/drawing/2014/main" xmlns="" id="{7CC8279D-C77E-4F4F-9291-AD3DC6F0A74A}"/>
              </a:ext>
            </a:extLst>
          </p:cNvPr>
          <p:cNvSpPr/>
          <p:nvPr/>
        </p:nvSpPr>
        <p:spPr>
          <a:xfrm>
            <a:off x="375174" y="615976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项目里程碑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82E8215-7D9F-4F29-9BF9-129102FF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60" y="1696915"/>
            <a:ext cx="6767146" cy="33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80432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7264685" cy="1720986"/>
            <a:chOff x="1184275" y="2717410"/>
            <a:chExt cx="7264685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52612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可行性分析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25085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56403" y="812928"/>
            <a:ext cx="3287307" cy="749172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关键技术分析   </a:t>
            </a:r>
            <a:r>
              <a:rPr lang="en-US" altLang="zh-CN" sz="2400" b="1" dirty="0" smtClean="0"/>
              <a:t>1</a:t>
            </a:r>
            <a:endParaRPr lang="zh-CN" altLang="zh-CN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FC47DA0-2E15-4F3E-A9D2-CB125C1B4D51}"/>
              </a:ext>
            </a:extLst>
          </p:cNvPr>
          <p:cNvSpPr/>
          <p:nvPr/>
        </p:nvSpPr>
        <p:spPr>
          <a:xfrm>
            <a:off x="756404" y="2094636"/>
            <a:ext cx="78922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查询类接口</a:t>
            </a:r>
            <a:r>
              <a:rPr lang="zh-CN" altLang="en-US" sz="2000" b="1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20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通过客户端向服务器发起请求，访服务器中的数据库</a:t>
            </a:r>
            <a:r>
              <a:rPr lang="zh-CN" altLang="en-US" sz="20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</a:t>
            </a:r>
            <a:r>
              <a:rPr lang="zh-CN" altLang="zh-CN" sz="20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返回给客户端。</a:t>
            </a:r>
          </a:p>
          <a:p>
            <a:r>
              <a:rPr lang="zh-CN" altLang="zh-CN" sz="2000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推送类接口</a:t>
            </a:r>
            <a:r>
              <a:rPr lang="zh-CN" altLang="en-US" sz="2000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2000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服务端通知客户端，需要服务端向客户端发送消息。可以通过第三方平台推送及时新闻（阿里云推送）</a:t>
            </a:r>
          </a:p>
          <a:p>
            <a:r>
              <a:rPr lang="zh-CN" altLang="zh-CN" sz="2000" b="1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操作类接口</a:t>
            </a:r>
            <a:r>
              <a:rPr lang="zh-CN" altLang="en-US" sz="2000" b="1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20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后台能通过接口进行对用户，新闻进行增，删，改，查的操作</a:t>
            </a:r>
            <a:r>
              <a:rPr lang="zh-CN" altLang="zh-CN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C17572BD-CDC5-4B03-BFF0-754CFDF5505C}"/>
              </a:ext>
            </a:extLst>
          </p:cNvPr>
          <p:cNvSpPr/>
          <p:nvPr/>
        </p:nvSpPr>
        <p:spPr>
          <a:xfrm>
            <a:off x="0" y="-3686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753590A-403C-45CE-B764-596C88FD8371}"/>
              </a:ext>
            </a:extLst>
          </p:cNvPr>
          <p:cNvSpPr/>
          <p:nvPr/>
        </p:nvSpPr>
        <p:spPr>
          <a:xfrm>
            <a:off x="1380492" y="106859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C09FC0F-2DD4-4730-921F-88FCF225FAC3}"/>
              </a:ext>
            </a:extLst>
          </p:cNvPr>
          <p:cNvSpPr txBox="1"/>
          <p:nvPr/>
        </p:nvSpPr>
        <p:spPr>
          <a:xfrm>
            <a:off x="42950" y="90225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1CE802CA-7F2E-49E4-9196-5ECB0371FDF9}"/>
              </a:ext>
            </a:extLst>
          </p:cNvPr>
          <p:cNvCxnSpPr/>
          <p:nvPr/>
        </p:nvCxnSpPr>
        <p:spPr>
          <a:xfrm>
            <a:off x="1304751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E73E6477-6E7C-4EC7-B76D-BCB779E54368}"/>
              </a:ext>
            </a:extLst>
          </p:cNvPr>
          <p:cNvSpPr txBox="1"/>
          <p:nvPr/>
        </p:nvSpPr>
        <p:spPr>
          <a:xfrm>
            <a:off x="1421374" y="9979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调查访谈</a:t>
            </a:r>
            <a:endParaRPr lang="en-US" altLang="zh-CN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BE3B09C1-68A7-40BC-A25F-A8F0B2C94E12}"/>
              </a:ext>
            </a:extLst>
          </p:cNvPr>
          <p:cNvSpPr txBox="1"/>
          <p:nvPr/>
        </p:nvSpPr>
        <p:spPr>
          <a:xfrm>
            <a:off x="2732542" y="9297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系统特性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D8A48F5D-EB30-49CB-B88C-466ECA2A7662}"/>
              </a:ext>
            </a:extLst>
          </p:cNvPr>
          <p:cNvSpPr txBox="1"/>
          <p:nvPr/>
        </p:nvSpPr>
        <p:spPr>
          <a:xfrm>
            <a:off x="4043710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CF102314-9634-418D-8F54-EE2A542729BE}"/>
              </a:ext>
            </a:extLst>
          </p:cNvPr>
          <p:cNvSpPr txBox="1"/>
          <p:nvPr/>
        </p:nvSpPr>
        <p:spPr>
          <a:xfrm>
            <a:off x="5403317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0CB05818-33FF-4FE7-9854-8545161E1EEE}"/>
              </a:ext>
            </a:extLst>
          </p:cNvPr>
          <p:cNvSpPr txBox="1"/>
          <p:nvPr/>
        </p:nvSpPr>
        <p:spPr>
          <a:xfrm>
            <a:off x="676292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成员分工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D226F450-53BD-448D-A179-A7D4E7A41144}"/>
              </a:ext>
            </a:extLst>
          </p:cNvPr>
          <p:cNvCxnSpPr/>
          <p:nvPr/>
        </p:nvCxnSpPr>
        <p:spPr>
          <a:xfrm>
            <a:off x="2607196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1060BFCA-13A0-49A3-86E4-0FD3EEEA43E4}"/>
              </a:ext>
            </a:extLst>
          </p:cNvPr>
          <p:cNvCxnSpPr/>
          <p:nvPr/>
        </p:nvCxnSpPr>
        <p:spPr>
          <a:xfrm>
            <a:off x="3979503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C65B2725-6371-4E9F-84CD-43490E11F86D}"/>
              </a:ext>
            </a:extLst>
          </p:cNvPr>
          <p:cNvCxnSpPr/>
          <p:nvPr/>
        </p:nvCxnSpPr>
        <p:spPr>
          <a:xfrm>
            <a:off x="5308762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9D185532-7287-4C4A-A971-F6679C09A518}"/>
              </a:ext>
            </a:extLst>
          </p:cNvPr>
          <p:cNvCxnSpPr/>
          <p:nvPr/>
        </p:nvCxnSpPr>
        <p:spPr>
          <a:xfrm>
            <a:off x="6698717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6B222D11-E81A-4119-804B-A25E4938A5F7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F5FA6B1-C035-410F-8187-1583C7230EA0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0EC6FBFB-DB12-4E03-8C41-33F541C9217A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z="1600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2F211968-4BFF-40E8-8EBA-A578CDBDB794}"/>
              </a:ext>
            </a:extLst>
          </p:cNvPr>
          <p:cNvCxnSpPr/>
          <p:nvPr/>
        </p:nvCxnSpPr>
        <p:spPr>
          <a:xfrm>
            <a:off x="1137712" y="10748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7ABF8FEC-ABE4-4A01-B3DF-8D820921A6AF}"/>
              </a:ext>
            </a:extLst>
          </p:cNvPr>
          <p:cNvSpPr txBox="1"/>
          <p:nvPr/>
        </p:nvSpPr>
        <p:spPr>
          <a:xfrm>
            <a:off x="1132643" y="90225"/>
            <a:ext cx="117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en-US" altLang="zh-CN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62F42485-CCAC-4737-A884-E541AD96C341}"/>
              </a:ext>
            </a:extLst>
          </p:cNvPr>
          <p:cNvSpPr txBox="1"/>
          <p:nvPr/>
        </p:nvSpPr>
        <p:spPr>
          <a:xfrm>
            <a:off x="2224176" y="99560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17207A81-28B3-46F8-8C49-2B49AFA05EC0}"/>
              </a:ext>
            </a:extLst>
          </p:cNvPr>
          <p:cNvSpPr txBox="1"/>
          <p:nvPr/>
        </p:nvSpPr>
        <p:spPr>
          <a:xfrm>
            <a:off x="3590947" y="99103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26C41197-16E1-4340-A593-557C9EC13380}"/>
              </a:ext>
            </a:extLst>
          </p:cNvPr>
          <p:cNvSpPr txBox="1"/>
          <p:nvPr/>
        </p:nvSpPr>
        <p:spPr>
          <a:xfrm>
            <a:off x="4657595" y="90225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125F18A-1EE4-4D27-BD40-EB9073E91A79}"/>
              </a:ext>
            </a:extLst>
          </p:cNvPr>
          <p:cNvSpPr txBox="1"/>
          <p:nvPr/>
        </p:nvSpPr>
        <p:spPr>
          <a:xfrm>
            <a:off x="5697603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61247A85-46BC-4147-8E70-F9A4170FD768}"/>
              </a:ext>
            </a:extLst>
          </p:cNvPr>
          <p:cNvCxnSpPr/>
          <p:nvPr/>
        </p:nvCxnSpPr>
        <p:spPr>
          <a:xfrm>
            <a:off x="224321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2D013793-2848-49EA-9302-7CA8A5289AF7}"/>
              </a:ext>
            </a:extLst>
          </p:cNvPr>
          <p:cNvCxnSpPr/>
          <p:nvPr/>
        </p:nvCxnSpPr>
        <p:spPr>
          <a:xfrm>
            <a:off x="3571130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458149AC-A062-499C-9088-E85343B8B73F}"/>
              </a:ext>
            </a:extLst>
          </p:cNvPr>
          <p:cNvCxnSpPr/>
          <p:nvPr/>
        </p:nvCxnSpPr>
        <p:spPr>
          <a:xfrm>
            <a:off x="472283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8D677F8D-CED0-4347-93B1-0C16F057751D}"/>
              </a:ext>
            </a:extLst>
          </p:cNvPr>
          <p:cNvCxnSpPr/>
          <p:nvPr/>
        </p:nvCxnSpPr>
        <p:spPr>
          <a:xfrm>
            <a:off x="5739921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6C4BFFF-A38A-4B79-A383-0833622794DF}"/>
              </a:ext>
            </a:extLst>
          </p:cNvPr>
          <p:cNvSpPr txBox="1"/>
          <p:nvPr/>
        </p:nvSpPr>
        <p:spPr>
          <a:xfrm>
            <a:off x="6798697" y="9310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127AC241-B87D-4342-A21A-7EBDD5585DD6}"/>
              </a:ext>
            </a:extLst>
          </p:cNvPr>
          <p:cNvSpPr txBox="1"/>
          <p:nvPr/>
        </p:nvSpPr>
        <p:spPr>
          <a:xfrm>
            <a:off x="7891572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43C544B4-9B97-4397-BBBF-5DAF88FC0055}"/>
              </a:ext>
            </a:extLst>
          </p:cNvPr>
          <p:cNvCxnSpPr/>
          <p:nvPr/>
        </p:nvCxnSpPr>
        <p:spPr>
          <a:xfrm>
            <a:off x="679624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4EC3E5B0-9EB3-42F1-9379-A9C18368388A}"/>
              </a:ext>
            </a:extLst>
          </p:cNvPr>
          <p:cNvCxnSpPr/>
          <p:nvPr/>
        </p:nvCxnSpPr>
        <p:spPr>
          <a:xfrm>
            <a:off x="7897998" y="9333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505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94E5630-9DDC-45E3-9F73-B83F8830DFDC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36CF5810-2BFD-412E-99E2-FD47BFFD73BF}"/>
              </a:ext>
            </a:extLst>
          </p:cNvPr>
          <p:cNvSpPr txBox="1"/>
          <p:nvPr/>
        </p:nvSpPr>
        <p:spPr>
          <a:xfrm>
            <a:off x="-63602" y="110026"/>
            <a:ext cx="1562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  <a:endParaRPr lang="zh-HK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FE834B9-3C51-43D0-80F9-7EED71F6CB54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B0C259F7-6BFC-427E-AA58-25CFC22DE1D1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78334" y="927228"/>
            <a:ext cx="3287307" cy="749172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关键技术分析   </a:t>
            </a:r>
            <a:r>
              <a:rPr lang="en-US" altLang="zh-CN" sz="2400" b="1" dirty="0"/>
              <a:t>2</a:t>
            </a:r>
            <a:endParaRPr lang="zh-CN" altLang="zh-CN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7872" y="2294792"/>
            <a:ext cx="80392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新闻爬虫，从学校计算学院官网爬取新闻信息。用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中的</a:t>
            </a:r>
            <a:r>
              <a:rPr lang="en-US" altLang="zh-CN" sz="2000" dirty="0" smtClean="0"/>
              <a:t>urlib2</a:t>
            </a:r>
            <a:r>
              <a:rPr lang="zh-CN" altLang="en-US" sz="2000" dirty="0" smtClean="0"/>
              <a:t>通过给定计算官网的起始网址发起请求，通过</a:t>
            </a:r>
            <a:r>
              <a:rPr lang="en-US" altLang="zh-CN" sz="2000" dirty="0" err="1" smtClean="0"/>
              <a:t>url</a:t>
            </a:r>
            <a:r>
              <a:rPr lang="zh-CN" altLang="en-US" sz="2000" dirty="0" smtClean="0"/>
              <a:t>管理器获得所有的新闻链接，通过网页下载器模块，获得网站的页面源文件，并通过第三方</a:t>
            </a:r>
            <a:r>
              <a:rPr lang="en-US" altLang="zh-CN" sz="2000" dirty="0" err="1" smtClean="0"/>
              <a:t>beautifulsoup</a:t>
            </a:r>
            <a:r>
              <a:rPr lang="zh-CN" altLang="en-US" sz="2000" dirty="0" smtClean="0"/>
              <a:t>解析源文件的标题，内容等，最后通过输出模块，显示获得的文件内容。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12879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94E5630-9DDC-45E3-9F73-B83F8830DFDC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36CF5810-2BFD-412E-99E2-FD47BFFD73BF}"/>
              </a:ext>
            </a:extLst>
          </p:cNvPr>
          <p:cNvSpPr txBox="1"/>
          <p:nvPr/>
        </p:nvSpPr>
        <p:spPr>
          <a:xfrm>
            <a:off x="-63602" y="110026"/>
            <a:ext cx="1562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  <a:endParaRPr lang="zh-HK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FE834B9-3C51-43D0-80F9-7EED71F6CB54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B0C259F7-6BFC-427E-AA58-25CFC22DE1D1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78334" y="927228"/>
            <a:ext cx="3287307" cy="749172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关键技术分析   </a:t>
            </a:r>
            <a:r>
              <a:rPr lang="en-US" altLang="zh-CN" sz="2400" b="1" dirty="0" smtClean="0"/>
              <a:t>3</a:t>
            </a:r>
            <a:endParaRPr lang="zh-CN" altLang="zh-CN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78334" y="2048608"/>
            <a:ext cx="8396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后台与前端的交互。以登录模块为例子。在前端的表单（</a:t>
            </a:r>
            <a:r>
              <a:rPr lang="en-US" altLang="zh-CN" sz="2000" dirty="0" smtClean="0"/>
              <a:t>form</a:t>
            </a:r>
            <a:r>
              <a:rPr lang="zh-CN" altLang="en-US" sz="2000" dirty="0" smtClean="0"/>
              <a:t>）中设置一个</a:t>
            </a:r>
            <a:r>
              <a:rPr lang="en-US" altLang="zh-CN" sz="2000" dirty="0" smtClean="0"/>
              <a:t>Post</a:t>
            </a:r>
            <a:r>
              <a:rPr lang="zh-CN" altLang="en-US" sz="2000" dirty="0" smtClean="0"/>
              <a:t>请求函数。当前端用户输入账号密码时，将</a:t>
            </a:r>
            <a:r>
              <a:rPr lang="en-US" altLang="zh-CN" sz="2000" dirty="0" smtClean="0"/>
              <a:t>post</a:t>
            </a:r>
            <a:r>
              <a:rPr lang="zh-CN" altLang="en-US" sz="2000" dirty="0" smtClean="0"/>
              <a:t>请求和表单信息传递到后台，后台的处理登录的函数将获得的信息与数据库中的信息进行匹配，如果成功，则跳转到登录成功界面。如果失败，则输出错误信息。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36231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需求分析</a:t>
              </a:r>
              <a:endParaRPr lang="en-US" altLang="zh-CN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5290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1550" y="591352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问卷调查</a:t>
            </a:r>
          </a:p>
        </p:txBody>
      </p:sp>
      <p:sp>
        <p:nvSpPr>
          <p:cNvPr id="5" name="矩形 4"/>
          <p:cNvSpPr/>
          <p:nvPr/>
        </p:nvSpPr>
        <p:spPr>
          <a:xfrm>
            <a:off x="462310" y="1590689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您平时关注校园，学院，参加的部门或社团的新闻快讯吗？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4978" y="4009347"/>
            <a:ext cx="8334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您是通过哪些渠道了解最新校园里每天所发生的事情呢？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311C6FB8-10E7-43E9-B08B-07457BF4F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18877"/>
              </p:ext>
            </p:extLst>
          </p:nvPr>
        </p:nvGraphicFramePr>
        <p:xfrm>
          <a:off x="541259" y="2115374"/>
          <a:ext cx="7886700" cy="1587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9497618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40366779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340721160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选项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小计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比例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8932735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常常关注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8533183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偶尔关注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4232070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几乎不关注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23.33%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4447264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本题有效填写人次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9125749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FB9F18B7-B61F-43BD-9487-10D3D607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2083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E4260A08-F116-495B-B056-023312707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774692"/>
              </p:ext>
            </p:extLst>
          </p:nvPr>
        </p:nvGraphicFramePr>
        <p:xfrm>
          <a:off x="462310" y="4538636"/>
          <a:ext cx="7886700" cy="190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1117178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33180412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540289494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选项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小计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比例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555588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校园官网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13.33%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8313898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校园公众号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63.33%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3442525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校园官方微博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5617655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其它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981416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本题有效填写人次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61059730"/>
                  </a:ext>
                </a:extLst>
              </a:tr>
            </a:tbl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1452F8E8-9D8D-4B7A-AA72-4AA6D5EC4CFB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7AFD5DE0-EA02-46A0-A01A-CD7979005AB9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C9EB9C2D-91B4-436B-859A-7B4100AD4840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A711C907-DC2F-47F1-9FC6-A00443E74B1E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7E3BB618-DBF3-480D-AA02-474B977D449C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8480BB5-35C2-4AAC-AD27-90706402A562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260AF1E3-0B32-4211-93FC-6A822D57BB3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BEE3DA80-9055-40C0-BA1A-251CBF990307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9A918245-A5EE-41CA-B220-024094DBE06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C0EA691-DC5B-4439-8C39-4E08D40E484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379019FA-7CC0-43BC-AFDB-B4A0916B8091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2A7CFBC3-F2E5-4A3E-A799-EB713BFEDE74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xmlns="" id="{F70FBA4A-17CF-48F1-875D-E241A5279857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30E55194-DB76-418D-8BE4-735AB5E4F2D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DC60E888-29D4-45E4-A6AA-5BDE21F64885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="" id="{450EDEE3-EBDF-4799-AA78-5579AD9962E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CAF4B575-256A-44AA-B612-CEBCBD138B8D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231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1550" y="591352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问卷调查</a:t>
            </a:r>
          </a:p>
        </p:txBody>
      </p:sp>
      <p:sp>
        <p:nvSpPr>
          <p:cNvPr id="5" name="矩形 4"/>
          <p:cNvSpPr/>
          <p:nvPr/>
        </p:nvSpPr>
        <p:spPr>
          <a:xfrm>
            <a:off x="462310" y="152951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您觉得学校里有必要有一个校园新闻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，让您第一时间知道校园里所发生的动态吗？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4978" y="4226556"/>
            <a:ext cx="8334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您认为校园新闻</a:t>
            </a:r>
            <a:r>
              <a:rPr lang="en-US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中应该注重推送哪些方面的内容呢？</a:t>
            </a:r>
            <a:endParaRPr lang="zh-CN" altLang="en-US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xmlns="" id="{0611615E-C1BC-4DFB-830B-2E4BAA8D8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77156"/>
              </p:ext>
            </p:extLst>
          </p:nvPr>
        </p:nvGraphicFramePr>
        <p:xfrm>
          <a:off x="445560" y="2377612"/>
          <a:ext cx="7886700" cy="1587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37056382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1405384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668284031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选项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小计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比例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8208060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有必要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63.33%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280989538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不必要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3162173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无所谓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701635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本题有效填写人次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528121570"/>
                  </a:ext>
                </a:extLst>
              </a:tr>
            </a:tbl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28E49557-DE29-4362-99A5-7D3AA769F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87" y="211616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xmlns="" id="{7695103E-8774-4896-9B99-5DE1783FE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2652"/>
              </p:ext>
            </p:extLst>
          </p:nvPr>
        </p:nvGraphicFramePr>
        <p:xfrm>
          <a:off x="445560" y="4855936"/>
          <a:ext cx="7886700" cy="190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26285315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0488542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180506568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选项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小计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比例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5258372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竞赛科研方面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4843876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活动趣闻方面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33.33%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8149095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教学通知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36.67%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9528485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其它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0%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9621801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本题有效填写人次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57027126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AC60F2F-4878-435E-8B65-D78061F31373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0E70D834-66C4-4D82-9476-B2BE6B4AEB84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9DA1600-C40D-4FA1-9A32-B5383EF7B5B0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1F0AF2DB-24CB-444A-9D69-59BF45C9CA1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341EFE5C-4579-4B1F-92B3-3442EB532789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153C31DE-C5CC-4FFA-A044-8CA1FEC086DF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F973A30D-068A-427C-95D4-ABBAD47136FC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xmlns="" id="{16978CF7-3C8F-4494-9278-CFD5AED08800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352F936B-A7D9-45E4-87C0-B13FF793F42F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00E20EAC-A8F0-4F4F-A925-4FF02BFF7559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D2B2A033-8A64-4CFA-B5E1-CAEF88F39434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xmlns="" id="{CAFE7663-04F9-4E36-AD30-943E56718D1A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="" id="{7D810D9C-32F2-49E8-9472-AAB81CE08BBA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xmlns="" id="{9125F4A1-F3D0-480D-B140-59B00F0B8986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2285DAE7-6CEB-42F0-87AE-01836E75CF93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xmlns="" id="{7BF68F1E-41D9-4D8A-809B-FE8D6D7334FF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26F76368-B27D-4444-B82E-849E49E46CE3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8497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674019" y="470516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74018" y="991366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74018" y="1512216"/>
            <a:ext cx="236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74018" y="2021781"/>
            <a:ext cx="256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74018" y="2553916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74018" y="308605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solidFill>
            <a:srgbClr val="E74E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6"/>
            <a:ext cx="252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HK" altLang="en-US" sz="3600" b="1" spc="300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E741FF1E-12C8-422B-98A0-BFC3B9FDADA1}"/>
              </a:ext>
            </a:extLst>
          </p:cNvPr>
          <p:cNvSpPr txBox="1"/>
          <p:nvPr/>
        </p:nvSpPr>
        <p:spPr>
          <a:xfrm>
            <a:off x="5674017" y="356612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5F4A16FE-B0D4-458F-B554-DE65FB85AE78}"/>
              </a:ext>
            </a:extLst>
          </p:cNvPr>
          <p:cNvSpPr txBox="1"/>
          <p:nvPr/>
        </p:nvSpPr>
        <p:spPr>
          <a:xfrm>
            <a:off x="5674016" y="407332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7563B6A-C97E-4CBD-BB90-54AD9DEE6CF4}"/>
              </a:ext>
            </a:extLst>
          </p:cNvPr>
          <p:cNvSpPr txBox="1"/>
          <p:nvPr/>
        </p:nvSpPr>
        <p:spPr>
          <a:xfrm>
            <a:off x="5674015" y="458051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171E856D-3433-498C-BA12-7EF9371C86D4}"/>
              </a:ext>
            </a:extLst>
          </p:cNvPr>
          <p:cNvSpPr txBox="1"/>
          <p:nvPr/>
        </p:nvSpPr>
        <p:spPr>
          <a:xfrm>
            <a:off x="5674015" y="504456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2800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AEE7647D-B6CD-477B-BEF3-7601DAFC83BF}"/>
              </a:ext>
            </a:extLst>
          </p:cNvPr>
          <p:cNvSpPr txBox="1"/>
          <p:nvPr/>
        </p:nvSpPr>
        <p:spPr>
          <a:xfrm>
            <a:off x="5674015" y="556778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  <a:endParaRPr lang="zh-HK" altLang="en-US" sz="2800" b="1" spc="3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950FFD5B-3B18-441E-B423-B3DB3F107313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6796179E-C479-4153-9BB3-CB051BE0FA98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8001C540-782C-4400-A347-FB938643C550}"/>
              </a:ext>
            </a:extLst>
          </p:cNvPr>
          <p:cNvSpPr txBox="1"/>
          <p:nvPr/>
        </p:nvSpPr>
        <p:spPr>
          <a:xfrm>
            <a:off x="17538" y="111543"/>
            <a:ext cx="15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需求分析</a:t>
            </a:r>
            <a:endParaRPr lang="zh-HK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4D74A86C-9DA9-4359-A50F-388C2DEA6B1D}"/>
              </a:ext>
            </a:extLst>
          </p:cNvPr>
          <p:cNvSpPr txBox="1"/>
          <p:nvPr/>
        </p:nvSpPr>
        <p:spPr>
          <a:xfrm>
            <a:off x="1069494" y="78802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CA3688A7-C906-4E7E-AC6E-1DEF7513884B}"/>
              </a:ext>
            </a:extLst>
          </p:cNvPr>
          <p:cNvSpPr txBox="1"/>
          <p:nvPr/>
        </p:nvSpPr>
        <p:spPr>
          <a:xfrm>
            <a:off x="2109502" y="78802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AD749568-F2B0-4747-97E0-DEB46AC352AA}"/>
              </a:ext>
            </a:extLst>
          </p:cNvPr>
          <p:cNvCxnSpPr/>
          <p:nvPr/>
        </p:nvCxnSpPr>
        <p:spPr>
          <a:xfrm>
            <a:off x="1134734" y="7880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1E60A090-0543-4DDF-8331-5B0B528BF31D}"/>
              </a:ext>
            </a:extLst>
          </p:cNvPr>
          <p:cNvCxnSpPr/>
          <p:nvPr/>
        </p:nvCxnSpPr>
        <p:spPr>
          <a:xfrm>
            <a:off x="2151820" y="7880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D3C07826-0CBF-47CF-B900-1ABA75D1FE56}"/>
              </a:ext>
            </a:extLst>
          </p:cNvPr>
          <p:cNvSpPr txBox="1"/>
          <p:nvPr/>
        </p:nvSpPr>
        <p:spPr>
          <a:xfrm>
            <a:off x="3210596" y="81678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05EB17AA-4A64-43D7-812C-6640AEDA0EDD}"/>
              </a:ext>
            </a:extLst>
          </p:cNvPr>
          <p:cNvSpPr txBox="1"/>
          <p:nvPr/>
        </p:nvSpPr>
        <p:spPr>
          <a:xfrm>
            <a:off x="4303471" y="78802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xmlns="" id="{E957DFE4-BA4B-4FDA-9B51-76E1907FAFE9}"/>
              </a:ext>
            </a:extLst>
          </p:cNvPr>
          <p:cNvCxnSpPr/>
          <p:nvPr/>
        </p:nvCxnSpPr>
        <p:spPr>
          <a:xfrm>
            <a:off x="3208144" y="7880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61A38D9A-4209-40DD-B10F-F4E213D662AB}"/>
              </a:ext>
            </a:extLst>
          </p:cNvPr>
          <p:cNvCxnSpPr/>
          <p:nvPr/>
        </p:nvCxnSpPr>
        <p:spPr>
          <a:xfrm>
            <a:off x="4309897" y="8191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xmlns="" id="{9FBC9996-1C0B-412A-99D7-D6B173CF370F}"/>
              </a:ext>
            </a:extLst>
          </p:cNvPr>
          <p:cNvCxnSpPr/>
          <p:nvPr/>
        </p:nvCxnSpPr>
        <p:spPr>
          <a:xfrm>
            <a:off x="5429963" y="63203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EF81A897-874F-4C9E-9B72-E3ED34F5E522}"/>
              </a:ext>
            </a:extLst>
          </p:cNvPr>
          <p:cNvSpPr txBox="1"/>
          <p:nvPr/>
        </p:nvSpPr>
        <p:spPr>
          <a:xfrm>
            <a:off x="5441910" y="89738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xmlns="" id="{7F1E60E7-21BF-4D28-A276-3605CEEA8A91}"/>
              </a:ext>
            </a:extLst>
          </p:cNvPr>
          <p:cNvCxnSpPr/>
          <p:nvPr/>
        </p:nvCxnSpPr>
        <p:spPr>
          <a:xfrm>
            <a:off x="6575182" y="7880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D5C93947-5B7A-4E72-82C3-7EE2A831D7E4}"/>
              </a:ext>
            </a:extLst>
          </p:cNvPr>
          <p:cNvSpPr txBox="1"/>
          <p:nvPr/>
        </p:nvSpPr>
        <p:spPr>
          <a:xfrm>
            <a:off x="6654333" y="8268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40E819C0-8417-46BE-934A-8D5811B7934B}"/>
              </a:ext>
            </a:extLst>
          </p:cNvPr>
          <p:cNvSpPr txBox="1"/>
          <p:nvPr/>
        </p:nvSpPr>
        <p:spPr>
          <a:xfrm>
            <a:off x="7818052" y="898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C5420895-1D39-44A8-A6ED-F5B8D567470F}"/>
              </a:ext>
            </a:extLst>
          </p:cNvPr>
          <p:cNvCxnSpPr/>
          <p:nvPr/>
        </p:nvCxnSpPr>
        <p:spPr>
          <a:xfrm>
            <a:off x="7810362" y="89738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7162" y="656946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问卷调查</a:t>
            </a:r>
          </a:p>
        </p:txBody>
      </p:sp>
      <p:sp>
        <p:nvSpPr>
          <p:cNvPr id="3" name="矩形 2"/>
          <p:cNvSpPr/>
          <p:nvPr/>
        </p:nvSpPr>
        <p:spPr>
          <a:xfrm>
            <a:off x="87924" y="1490354"/>
            <a:ext cx="9056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您希望校园新闻APP跟以往的新闻APP（腾讯新闻，网易新闻）相比较，可以增加哪些功能？ [填空题]</a:t>
            </a:r>
            <a:endParaRPr lang="zh-CN" altLang="en-US" b="1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927712A9-B01B-42AA-A584-0C8FC8A3E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133420"/>
              </p:ext>
            </p:extLst>
          </p:nvPr>
        </p:nvGraphicFramePr>
        <p:xfrm>
          <a:off x="824758" y="2136685"/>
          <a:ext cx="6309490" cy="43513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5358">
                  <a:extLst>
                    <a:ext uri="{9D8B030D-6E8A-4147-A177-3AD203B41FA5}">
                      <a16:colId xmlns:a16="http://schemas.microsoft.com/office/drawing/2014/main" xmlns="" val="1991327819"/>
                    </a:ext>
                  </a:extLst>
                </a:gridCol>
                <a:gridCol w="1533311">
                  <a:extLst>
                    <a:ext uri="{9D8B030D-6E8A-4147-A177-3AD203B41FA5}">
                      <a16:colId xmlns:a16="http://schemas.microsoft.com/office/drawing/2014/main" xmlns="" val="905813194"/>
                    </a:ext>
                  </a:extLst>
                </a:gridCol>
                <a:gridCol w="669722">
                  <a:extLst>
                    <a:ext uri="{9D8B030D-6E8A-4147-A177-3AD203B41FA5}">
                      <a16:colId xmlns:a16="http://schemas.microsoft.com/office/drawing/2014/main" xmlns="" val="1655728378"/>
                    </a:ext>
                  </a:extLst>
                </a:gridCol>
                <a:gridCol w="669722">
                  <a:extLst>
                    <a:ext uri="{9D8B030D-6E8A-4147-A177-3AD203B41FA5}">
                      <a16:colId xmlns:a16="http://schemas.microsoft.com/office/drawing/2014/main" xmlns="" val="3354472727"/>
                    </a:ext>
                  </a:extLst>
                </a:gridCol>
                <a:gridCol w="2150162">
                  <a:extLst>
                    <a:ext uri="{9D8B030D-6E8A-4147-A177-3AD203B41FA5}">
                      <a16:colId xmlns:a16="http://schemas.microsoft.com/office/drawing/2014/main" xmlns="" val="1471183620"/>
                    </a:ext>
                  </a:extLst>
                </a:gridCol>
                <a:gridCol w="881215">
                  <a:extLst>
                    <a:ext uri="{9D8B030D-6E8A-4147-A177-3AD203B41FA5}">
                      <a16:colId xmlns:a16="http://schemas.microsoft.com/office/drawing/2014/main" xmlns="" val="104008307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序号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提交答卷时间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来源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来源详情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答案文本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6446313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2017/4/3 19:34:48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手机提交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直接访问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小新闻 身边的新闻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4055935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2017/4/3 19:41:48</a:t>
                      </a:r>
                      <a:endParaRPr lang="en-US" altLang="zh-C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没想法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29182253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2017/4/3 21:02:02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Q</a:t>
                      </a:r>
                      <a:r>
                        <a:rPr lang="zh-CN" altLang="en-US" sz="1100" u="none" strike="noStrike" dirty="0">
                          <a:effectLst/>
                        </a:rPr>
                        <a:t>币充值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301004298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</a:rPr>
                        <a:t>2017/4/3 21:08:23</a:t>
                      </a:r>
                      <a:endParaRPr lang="en-US" altLang="zh-C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手机提交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加一个奕吉的个人行程是最好的</a:t>
                      </a:r>
                      <a:r>
                        <a:rPr lang="en-US" altLang="zh-CN" sz="1100" u="none" strike="noStrike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041053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2017/4/3 21:27:44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微信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讨论区？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19597933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2017/4/3 21:28:58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直接访问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不知道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342381681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13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2017/4/4 10:18:34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信息通知功能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159721075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15:10:24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普通同学也可以发布身边的微新闻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9302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15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15:12:24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没有什么特别的想法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142208099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16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15:14:53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评论吐槽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284440557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17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15:14:58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不用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240263727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18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15:15:14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提高学生的自主性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269024219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21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15:16:04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不知道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23583651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22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15:16:41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学生的活动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311153219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26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15:18:55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链接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直接访问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没啥想法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413029144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27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2017/4/9 15:19:33</a:t>
                      </a:r>
                      <a:endParaRPr lang="en-US" altLang="zh-C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手机提交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校园资讯</a:t>
                      </a:r>
                      <a:endParaRPr lang="zh-CN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6" marR="5446" marT="5446" marB="32676" anchor="b"/>
                </a:tc>
                <a:extLst>
                  <a:ext uri="{0D108BD9-81ED-4DB2-BD59-A6C34878D82A}">
                    <a16:rowId xmlns:a16="http://schemas.microsoft.com/office/drawing/2014/main" xmlns="" val="3451116976"/>
                  </a:ext>
                </a:extLst>
              </a:tr>
            </a:tbl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0D51ECB5-7296-45C7-8D58-02B3CB59F1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B7D57CE-EB7C-4EE2-8F88-C6956364424A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D728AE83-2607-437D-BE04-B238B2DD7E91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4725E51B-A194-4959-BA0E-8526AFA031BA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12A632AA-E672-4C3A-AA61-23BE27C2110D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52B3EC5-DD24-4AE3-AF1B-234E8BFCF24B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50DC616B-E9DA-4247-ACD3-0DAD8D2C0BCC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2806FD71-2C77-447A-A2C6-45BBF957C251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C2D39571-82BD-423B-9B10-9CCAA838134C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C2ED44C6-B653-4561-8A80-C25BA77D9402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5AFE2FD6-3BF3-43DF-95A7-31C8F34C880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4D06D80B-7C88-4511-87A3-116C6D001756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4339547D-2DDA-4D8F-9782-59F30C008CD9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xmlns="" id="{0C3FFAAC-A47D-4227-B17C-26F41D1BDB7C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E23E2F6D-E5E0-4EA2-9525-EC044D703BF5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xmlns="" id="{42DB44C3-527F-4F7F-8184-111D932CB42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303158C9-3533-4BE4-80AF-661D1EA62179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568778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02116" y="728422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教师用户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代表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214" y="2227783"/>
            <a:ext cx="8238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我们小组采访了魏金岭老师</a:t>
            </a:r>
            <a:r>
              <a:rPr lang="zh-CN" altLang="zh-CN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通过对话的方式来了解用户代表的需求，问题的基本内容是与问卷调查中的内容一致的，我们发现有一个校园新闻</a:t>
            </a:r>
            <a:r>
              <a:rPr lang="en-US" altLang="zh-CN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来及时了解校园新闻动态是非常有必要的，而且我们推送的内容会注重教学通知，学科竞赛，活动趣闻的方面等。当然，我们会注意</a:t>
            </a:r>
            <a:r>
              <a:rPr lang="en-US" altLang="zh-CN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占用内存的问题，优化代码结构等来减少</a:t>
            </a:r>
            <a:r>
              <a:rPr lang="en-US" altLang="zh-CN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2000" spc="300" dirty="0">
                <a:latin typeface="黑体" panose="02010609060101010101" pitchFamily="49" charset="-122"/>
                <a:ea typeface="黑体" panose="02010609060101010101" pitchFamily="49" charset="-122"/>
              </a:rPr>
              <a:t>占用内存的。同时我们会确保用户信息的隐私性，通过加密算法来确保用户的私人信息，同时，我们不会不经过用户同意后台采集用户的地理位置，调用用户的摄像头等。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52C5C89-2C94-4633-AA8E-EE55ABE1BDB7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BF400EB0-2811-4712-B196-32CA386D56B0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11B8912-1D9D-4C89-A154-4E487D4CEB95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1B25C685-37FB-458C-8A4E-E61BF97594AD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200E5A20-706A-41E1-B8B5-FB1BC4EB85CE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3EA4A52A-1190-4CA2-A430-8DE59A60E579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3E442D88-A409-4052-B926-4A7D44F12C60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DA6540ED-13E8-4837-A2C1-08D92FF899C9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A31BA6AA-2058-4AD8-84E5-66EFDCEAD01B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8C9FBB48-3291-4255-945C-FF205699A862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25A82836-2B38-45D7-96C0-F3D2083ED848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1A654B8C-2187-4A4C-9A7B-1F1D9601D43A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xmlns="" id="{680D62E6-EC45-4993-9287-0AAE96152F4A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155AB319-8360-44DD-B686-F2FC51640ABC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2269B5A-AE5D-4A7F-B344-A584D6CA5F4F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C2765DF7-8D99-46A1-AFDF-2E4DFAACDCEB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EAAF5784-C90E-4850-B0E0-17DCF1BDB5E3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96458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02116" y="728422"/>
            <a:ext cx="307812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学生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用户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代表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52C5C89-2C94-4633-AA8E-EE55ABE1BDB7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BF400EB0-2811-4712-B196-32CA386D56B0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E11B8912-1D9D-4C89-A154-4E487D4CEB95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1B25C685-37FB-458C-8A4E-E61BF97594AD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200E5A20-706A-41E1-B8B5-FB1BC4EB85CE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3EA4A52A-1190-4CA2-A430-8DE59A60E579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3E442D88-A409-4052-B926-4A7D44F12C60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DA6540ED-13E8-4837-A2C1-08D92FF899C9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A31BA6AA-2058-4AD8-84E5-66EFDCEAD01B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8C9FBB48-3291-4255-945C-FF205699A862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25A82836-2B38-45D7-96C0-F3D2083ED848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1A654B8C-2187-4A4C-9A7B-1F1D9601D43A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xmlns="" id="{680D62E6-EC45-4993-9287-0AAE96152F4A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155AB319-8360-44DD-B686-F2FC51640ABC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2269B5A-AE5D-4A7F-B344-A584D6CA5F4F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C2765DF7-8D99-46A1-AFDF-2E4DFAACDCEB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EAAF5784-C90E-4850-B0E0-17DCF1BDB5E3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588" y="1716402"/>
            <a:ext cx="77639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>
                <a:latin typeface="黑体" panose="02010609060101010101" pitchFamily="49" charset="-122"/>
                <a:ea typeface="黑体" panose="02010609060101010101" pitchFamily="49" charset="-122"/>
              </a:rPr>
              <a:t>我们小组采访</a:t>
            </a:r>
            <a:r>
              <a:rPr lang="zh-CN" altLang="en-US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了学生代表</a:t>
            </a:r>
            <a:r>
              <a:rPr lang="zh-CN" altLang="zh-CN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杜潇天同学，我们通过对话的方式来了解学生层的用户需求，从学生角度来讲，一个校园新闻推送的软件可以有哪些功能。他也提出来许多建议，我们可以建立一个后台留言的功能，增加互动性，而且尽量</a:t>
            </a:r>
            <a:r>
              <a:rPr lang="en-US" altLang="zh-CN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界面做漂亮。</a:t>
            </a:r>
            <a:endParaRPr lang="zh-CN" altLang="en-US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9942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3" y="844069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33C27D4-7437-4126-8432-FFBC6A17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3" y="1630104"/>
            <a:ext cx="1796407" cy="34694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5FB6F84-1491-4782-B1C0-8C702055A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21" y="1630104"/>
            <a:ext cx="1860498" cy="3470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A230D51-3557-45D5-897B-09E6A8E8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531" y="1758158"/>
            <a:ext cx="1831692" cy="3438096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F4A9680A-302C-45AA-91F3-DBCBC3FF7254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F30393BB-B8C0-4A42-B3BF-E4561DD1F0DC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71E5B01C-F321-436B-9213-E796881E2CF7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8EB53164-43DC-4D1B-8CCA-39D02B2BD1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49A55D1C-0E86-40FA-989F-4A65808B75D6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4A1AA135-62B4-4EC2-8E66-FD2BF5577DB3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75CAB5C8-E285-43FF-B2EF-09607A1E050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2EFECA68-E049-4B33-B56F-C66A5449E6F0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9D285080-FACE-47CD-9473-EDD280F5CE32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A1FEF392-829F-45F7-82AA-CBE34DE7CB69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AA9ED623-F029-434D-A4F9-090477285B75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0603A0E-6E4E-4024-85DD-6577649A42DF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F5689BC8-2315-4337-8724-798D7D84324F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7D63C3C7-EC46-4219-8304-2E307110BABA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45737004-1673-4C6B-A386-DF8370B9198B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9BA2A5AC-710A-48CA-A4F7-395898572510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1577C862-AB83-4A08-A236-6CE85F2DAB8E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0846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3" y="844069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D8EC1E3-5728-4254-98CF-250AE344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55" y="1630104"/>
            <a:ext cx="1984726" cy="36189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03EB58E-E49F-4F08-ABB6-CDF104F7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10" y="1584503"/>
            <a:ext cx="1920921" cy="36220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C6566CE-7DF1-4A70-BC8D-A8600FFC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514" y="1563255"/>
            <a:ext cx="1984274" cy="366450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84783C9-9EC5-47DA-B331-A66E48CF2680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F6B2C62B-BABA-4DB2-AA13-04391A9B427B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CFED7EFF-B95E-409D-B682-291FE02EC1A9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C33897CE-B203-47BD-9FE8-714059C0F7F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2798FC16-C8F9-4DCA-BFD0-6E195389D10C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71451C31-3E70-47D0-A135-9CBBBBA91627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942B530A-78A0-4C63-BE60-AF966A5016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3AC9553F-C460-4385-BFA1-74AD0D685AF2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67A70B5E-F32E-4B96-8A6B-044CA329A4B3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03916677-6617-470D-81B2-8A88BDD208F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57FBF2F-53BD-431E-8E75-EE227DF60184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D4F0EE8F-37C7-4DEF-87F6-B07167814B2F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0C64C35A-7920-4299-A57D-AA4B5C900BD5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E1CBBD56-8771-4D71-85EF-0272860DC4FA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418060B7-B37E-4A4F-BC12-A6A1AE67747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8C6CB97E-1DA5-4193-9F4A-D8A6F43AD7B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33A1309C-BEDE-4E1D-8291-135D27BF8D8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77306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3" y="844069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23F5FB0-EBC0-4873-AF88-9828D379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4" y="1737135"/>
            <a:ext cx="3607771" cy="3371196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137EF06-868B-4CE9-9870-35AFC2B5AE9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4D224561-6C44-4622-B89A-3BF7A32F4ADC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A1E55F04-1A6F-4F12-ADD7-58C23DC45BFF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62D7D922-49BA-4659-9594-4B57685E4332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FC86F49B-BA27-41A8-9EAF-1253A51428B1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483CF06-B132-497C-BFCD-1C2197FAD8C3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E7355E38-5E77-4738-BE2E-D67529618A1F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CF9CA502-68CC-4085-BE45-3DA9EC15828D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53C5FD16-1739-4735-BA10-D060A2167EB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52407203-5761-407B-9F44-1550EDA4774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264093A3-A960-45E7-9C06-90E1BD5E12E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7C3DF86D-348E-4A76-BD16-69EECB58155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99262317-EAB6-4BC5-86A9-408102D38776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78ADFC13-D463-4644-B98D-B587E20DD58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3EC711B4-FEDA-4F8F-AEAF-42DD95A2FEB1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911CE792-AE35-4BBE-8005-5360E621306C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56A478F1-BAED-42B9-80B4-D7C141EE46C9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907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3" y="844069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8408E28-5723-40F2-B78C-07EDFF1C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7" y="1768446"/>
            <a:ext cx="6039329" cy="37970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9AA1F5B6-25C3-48F3-8A5B-BA6890AEE272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F6FE7CEB-996E-41C5-85D0-186B9DCB3E0D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D7AE2B6-89E2-4027-9DE5-A30A27F0E038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98475621-34A6-4F29-8E7A-784BFA573F9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3477C556-FDCA-49A0-87E1-8ACEEDD33125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2F2C02B0-407D-4FEF-9FCE-0CF25E76E050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E4090270-6A09-4BED-95AA-51C1ECA3C8A5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9E347FDA-CC88-4C0A-85A0-D6B702F39B23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48F28765-8F86-4CE5-8EFB-A9EC71F225D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F850A6A-813F-435D-A063-3DEB8F7EF2A5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09F1E59E-D3A2-4747-B293-6DDDBAC90AC7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633390F8-398C-4697-B793-5C1ADE40C8A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3935C26E-5A24-4E72-BDF0-FD7E32DA7164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91139D92-24DF-4F32-8D38-575264326478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5D28778B-0F7F-4D12-8D77-AB0B3FEB3BE5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38E69934-2A5B-4FA8-830C-DE12248D824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57A09C25-0934-47F0-AAC0-2F2301697460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3336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9562" y="844069"/>
            <a:ext cx="631534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后台管理员界面（修改后的）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9AA1F5B6-25C3-48F3-8A5B-BA6890AEE272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F6FE7CEB-996E-41C5-85D0-186B9DCB3E0D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D7AE2B6-89E2-4027-9DE5-A30A27F0E038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98475621-34A6-4F29-8E7A-784BFA573F9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3477C556-FDCA-49A0-87E1-8ACEEDD33125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2F2C02B0-407D-4FEF-9FCE-0CF25E76E050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E4090270-6A09-4BED-95AA-51C1ECA3C8A5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9E347FDA-CC88-4C0A-85A0-D6B702F39B23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48F28765-8F86-4CE5-8EFB-A9EC71F225D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F850A6A-813F-435D-A063-3DEB8F7EF2A5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09F1E59E-D3A2-4747-B293-6DDDBAC90AC7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633390F8-398C-4697-B793-5C1ADE40C8A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3935C26E-5A24-4E72-BDF0-FD7E32DA7164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91139D92-24DF-4F32-8D38-575264326478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5D28778B-0F7F-4D12-8D77-AB0B3FEB3BE5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38E69934-2A5B-4FA8-830C-DE12248D824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57A09C25-0934-47F0-AAC0-2F2301697460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31" name="Picture 3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3" t="17766" r="17119" b="4822"/>
          <a:stretch>
            <a:fillRect/>
          </a:stretch>
        </p:blipFill>
        <p:spPr bwMode="auto">
          <a:xfrm>
            <a:off x="363633" y="1902070"/>
            <a:ext cx="6005147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t="28290" r="20482" b="16377"/>
          <a:stretch>
            <a:fillRect/>
          </a:stretch>
        </p:blipFill>
        <p:spPr bwMode="auto">
          <a:xfrm>
            <a:off x="1143000" y="2576634"/>
            <a:ext cx="629285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4" t="9245" r="18517" b="24229"/>
          <a:stretch>
            <a:fillRect/>
          </a:stretch>
        </p:blipFill>
        <p:spPr bwMode="auto">
          <a:xfrm>
            <a:off x="2143979" y="3222137"/>
            <a:ext cx="5246688" cy="29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9" t="13972" r="19768" b="8777"/>
          <a:stretch>
            <a:fillRect/>
          </a:stretch>
        </p:blipFill>
        <p:spPr bwMode="auto">
          <a:xfrm>
            <a:off x="2923527" y="3326073"/>
            <a:ext cx="4611481" cy="31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图片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24400" r="19962" b="9074"/>
          <a:stretch>
            <a:fillRect/>
          </a:stretch>
        </p:blipFill>
        <p:spPr bwMode="auto">
          <a:xfrm>
            <a:off x="4379822" y="3674025"/>
            <a:ext cx="4710170" cy="326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81094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23297" y="674281"/>
            <a:ext cx="2162907" cy="91440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数据字典</a:t>
            </a:r>
          </a:p>
        </p:txBody>
      </p:sp>
      <p:sp>
        <p:nvSpPr>
          <p:cNvPr id="3" name="文本框 11"/>
          <p:cNvSpPr txBox="1">
            <a:spLocks noChangeArrowheads="1"/>
          </p:cNvSpPr>
          <p:nvPr/>
        </p:nvSpPr>
        <p:spPr bwMode="auto">
          <a:xfrm>
            <a:off x="552572" y="1725918"/>
            <a:ext cx="5081587" cy="1239837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名字：管理员信息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别名：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描述：管理员的信息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定义：管理员信息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=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管理员编号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+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管理员账号名称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+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管理员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处理数据的时间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+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97022" y="3122490"/>
            <a:ext cx="5037137" cy="12033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名字：管理员处理数据时间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别名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描述：管理员在处理新闻信息，报名信息，二课信息的时间段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定义：管理员处理数据的时间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=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字母数字串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位置：管理员信息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8385" y="4503127"/>
            <a:ext cx="5067300" cy="1120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名字：管理员编号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别名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描述：唯一标识管理员中的特定管理员的关键域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定义：管理员编号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=1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宋体" pitchFamily="2" charset="-122"/>
              </a:rPr>
              <a:t>{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数字编号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宋体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5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位置：管理员信息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2" name="文本框 14">
            <a:extLst>
              <a:ext uri="{FF2B5EF4-FFF2-40B4-BE49-F238E27FC236}">
                <a16:creationId xmlns:a16="http://schemas.microsoft.com/office/drawing/2014/main" xmlns="" id="{E0B0F5E1-CEAC-49B0-8501-89515A334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21" y="5782285"/>
            <a:ext cx="5113338" cy="87630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名字：新闻信息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别名：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描述：某新闻的具体内容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定义：新闻信息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=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新闻的标题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新闻链接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新闻编号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文本框 15">
            <a:extLst>
              <a:ext uri="{FF2B5EF4-FFF2-40B4-BE49-F238E27FC236}">
                <a16:creationId xmlns:a16="http://schemas.microsoft.com/office/drawing/2014/main" xmlns="" id="{69B67809-6EA1-41DA-8AA3-E6D7F19E9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750" y="575062"/>
            <a:ext cx="5143500" cy="11128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名字：新闻编号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别名：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描述：唯一标识新闻的关键域</a:t>
            </a:r>
            <a:endParaRPr kumimoji="0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定义：新闻编号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=1{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数字字符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}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100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位置：新闻信息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F37BD6A9-DF1B-42FA-B5B5-CDC01C37CB5D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FEE7FF4F-7233-418F-AB04-BFEEE5CCBC83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2DBD8653-E013-4ED7-AC88-E5E9A16D8CF8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EEF8235F-065D-4AD8-A6C0-4C56C4CA338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076BA717-6C43-4702-939A-8B503D261C40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C81CD556-60CA-4B71-9354-70AC1D25940B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xmlns="" id="{B5F27F55-2DAE-456D-BE24-8CE78D649C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xmlns="" id="{AF00BDA4-3CD0-4805-8068-7ED9DEB405B3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xmlns="" id="{1082828F-68F7-4BDB-A18B-FFF6F3F3625A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4F8A67CA-3AE5-4398-89DA-EAEDEEA12CA0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xmlns="" id="{3482891B-E9DF-4C5A-BA5F-32D462B1576E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5D9CF574-5064-4037-8A34-3B21A4175661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xmlns="" id="{E041C038-5002-4800-8978-CD7734E35523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xmlns="" id="{B7D1FF2E-70FF-44F8-A0DE-6426C6A65BA9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xmlns="" id="{51825F7D-B42D-435E-8CE1-3EFA48BD19B4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7472AB59-A2C6-476A-B0CC-FDE8A2C0D30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xmlns="" id="{2BB783CA-5D28-44A1-A8DB-1ECCA081F3D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125849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90412" y="905402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ER</a:t>
            </a:r>
            <a:r>
              <a:rPr lang="zh-CN" altLang="en-US" sz="2400" b="1" dirty="0"/>
              <a:t>图</a:t>
            </a:r>
            <a:endParaRPr lang="zh-CN" altLang="zh-CN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69FE995A-7742-4B7A-98F7-6D212720976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E89932CA-016D-4015-BF80-61ADE018D6CB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47D891CA-7753-4F87-817C-CBA958A65EB1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8F26574E-9DED-4969-9533-41873D1D930C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BF71EE7B-DA48-4CB3-8A52-4B1D5C3EC62A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CF9505D7-1FC9-4D8E-AF81-B7B2B7EF7421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xmlns="" id="{8498B420-797B-4982-8BAD-37CEB1595658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xmlns="" id="{CD38A732-CC41-47E0-A473-0BACF59E6965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xmlns="" id="{461EEEAA-718A-4F86-B6E0-355D8718E721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3C770365-60AF-475D-8C77-001DF0B11B7D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E7389610-7D8A-45FE-93A0-5734131C431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xmlns="" id="{4EF3326D-2FA6-4948-9A3D-42242DC4FE0F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62C66E1E-B112-4428-96AC-E37E7158ECD1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EF282EA8-CFE0-4163-9FAE-DE3FD16CFBCA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8C5D9BEF-7733-4277-8D4F-61197272BA17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xmlns="" id="{E2BBCF48-1CA0-474D-B406-3CD3E2729417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1391A4BE-9726-4531-871C-93A4D347FECB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82" y="1969477"/>
            <a:ext cx="7237045" cy="40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496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项目简介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90412" y="905402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功能性需求</a:t>
            </a:r>
            <a:endParaRPr lang="zh-CN" altLang="zh-CN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69FE995A-7742-4B7A-98F7-6D212720976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E89932CA-016D-4015-BF80-61ADE018D6CB}"/>
              </a:ext>
            </a:extLst>
          </p:cNvPr>
          <p:cNvSpPr/>
          <p:nvPr/>
        </p:nvSpPr>
        <p:spPr>
          <a:xfrm>
            <a:off x="1260619" y="98857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47D891CA-7753-4F87-817C-CBA958A65EB1}"/>
              </a:ext>
            </a:extLst>
          </p:cNvPr>
          <p:cNvSpPr txBox="1"/>
          <p:nvPr/>
        </p:nvSpPr>
        <p:spPr>
          <a:xfrm>
            <a:off x="1218334" y="92794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HK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8F26574E-9DED-4969-9533-41873D1D930C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BF71EE7B-DA48-4CB3-8A52-4B1D5C3EC62A}"/>
              </a:ext>
            </a:extLst>
          </p:cNvPr>
          <p:cNvSpPr txBox="1"/>
          <p:nvPr/>
        </p:nvSpPr>
        <p:spPr>
          <a:xfrm>
            <a:off x="2283881" y="87921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CF9505D7-1FC9-4D8E-AF81-B7B2B7EF7421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xmlns="" id="{8498B420-797B-4982-8BAD-37CEB1595658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xmlns="" id="{CD38A732-CC41-47E0-A473-0BACF59E6965}"/>
              </a:ext>
            </a:extLst>
          </p:cNvPr>
          <p:cNvCxnSpPr/>
          <p:nvPr/>
        </p:nvCxnSpPr>
        <p:spPr>
          <a:xfrm>
            <a:off x="234912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xmlns="" id="{461EEEAA-718A-4F86-B6E0-355D8718E721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3C770365-60AF-475D-8C77-001DF0B11B7D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E7389610-7D8A-45FE-93A0-5734131C431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xmlns="" id="{4EF3326D-2FA6-4948-9A3D-42242DC4FE0F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62C66E1E-B112-4428-96AC-E37E7158ECD1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EF282EA8-CFE0-4163-9FAE-DE3FD16CFBCA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8C5D9BEF-7733-4277-8D4F-61197272BA17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xmlns="" id="{E2BBCF48-1CA0-474D-B406-3CD3E2729417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1391A4BE-9726-4531-871C-93A4D347FECB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708" y="2259623"/>
            <a:ext cx="7851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对于用户来说最基本的查看新闻的功能能够实现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 smtClean="0"/>
              <a:t>对于</a:t>
            </a:r>
            <a:r>
              <a:rPr lang="zh-CN" altLang="zh-CN" dirty="0"/>
              <a:t>管理员来说最基本的登录，新建文章，修改新闻，查看新闻，管理员账号修改等功能。</a:t>
            </a:r>
          </a:p>
          <a:p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191101" y="4012018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非功能性需求</a:t>
            </a:r>
            <a:endParaRPr lang="zh-CN" altLang="zh-CN" sz="2400" b="1" dirty="0"/>
          </a:p>
        </p:txBody>
      </p:sp>
      <p:sp>
        <p:nvSpPr>
          <p:cNvPr id="5" name="矩形 4"/>
          <p:cNvSpPr/>
          <p:nvPr/>
        </p:nvSpPr>
        <p:spPr>
          <a:xfrm>
            <a:off x="711297" y="5040060"/>
            <a:ext cx="7597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对于用户来说界面要较为简洁明了，易于使用，整个</a:t>
            </a:r>
            <a:r>
              <a:rPr lang="en-US" altLang="zh-CN" dirty="0"/>
              <a:t>APP</a:t>
            </a:r>
            <a:r>
              <a:rPr lang="zh-CN" altLang="zh-CN" dirty="0"/>
              <a:t>的占用内存较低，信息的准确与快速；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对于管理员来说界面简洁明了，能够有更多功能的模块实现。</a:t>
            </a:r>
          </a:p>
        </p:txBody>
      </p:sp>
    </p:spTree>
    <p:extLst>
      <p:ext uri="{BB962C8B-B14F-4D97-AF65-F5344CB8AC3E}">
        <p14:creationId xmlns:p14="http://schemas.microsoft.com/office/powerpoint/2010/main" val="38229982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总体设计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B0C259F7-6BFC-427E-AA58-25CFC22DE1D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3106DD30-03B1-4A17-B191-084EDAFF9A7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9CEF5D3B-D27C-4EB0-8039-B5B4AFB1FC55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48B80EAA-95FF-410B-925F-A6469987BED7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  <p:sp>
        <p:nvSpPr>
          <p:cNvPr id="28" name="圆角矩形 30">
            <a:extLst>
              <a:ext uri="{FF2B5EF4-FFF2-40B4-BE49-F238E27FC236}">
                <a16:creationId xmlns:a16="http://schemas.microsoft.com/office/drawing/2014/main" xmlns="" id="{27922E44-E23A-45B7-837A-76407F7AE6D8}"/>
              </a:ext>
            </a:extLst>
          </p:cNvPr>
          <p:cNvSpPr/>
          <p:nvPr/>
        </p:nvSpPr>
        <p:spPr>
          <a:xfrm>
            <a:off x="506541" y="638337"/>
            <a:ext cx="2338488" cy="622209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HIPO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266" name="Picture 2" descr="QQ截图201705211643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" y="1367815"/>
            <a:ext cx="5926016" cy="382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QQ截图2017052116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07" y="4608391"/>
            <a:ext cx="5837238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35695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B0C259F7-6BFC-427E-AA58-25CFC22DE1D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3106DD30-03B1-4A17-B191-084EDAFF9A7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9CEF5D3B-D27C-4EB0-8039-B5B4AFB1FC55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48B80EAA-95FF-410B-925F-A6469987BED7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360485" y="1011115"/>
            <a:ext cx="218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数据流</a:t>
            </a:r>
            <a:r>
              <a:rPr lang="en-US" altLang="zh-CN" dirty="0"/>
              <a:t>0</a:t>
            </a:r>
            <a:r>
              <a:rPr lang="zh-CN" altLang="zh-CN" dirty="0"/>
              <a:t>层图</a:t>
            </a:r>
            <a:endParaRPr lang="zh-CN" altLang="en-US" dirty="0"/>
          </a:p>
        </p:txBody>
      </p:sp>
      <p:pic>
        <p:nvPicPr>
          <p:cNvPr id="10243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16586"/>
          <a:stretch>
            <a:fillRect/>
          </a:stretch>
        </p:blipFill>
        <p:spPr bwMode="auto">
          <a:xfrm>
            <a:off x="696138" y="1380447"/>
            <a:ext cx="7675104" cy="515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5534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B0C259F7-6BFC-427E-AA58-25CFC22DE1D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3106DD30-03B1-4A17-B191-084EDAFF9A7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9CEF5D3B-D27C-4EB0-8039-B5B4AFB1FC55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48B80EAA-95FF-410B-925F-A6469987BED7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360485" y="1011115"/>
            <a:ext cx="218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状态转换图：</a:t>
            </a:r>
          </a:p>
        </p:txBody>
      </p:sp>
      <p:pic>
        <p:nvPicPr>
          <p:cNvPr id="2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9" t="13487" r="15306" b="6998"/>
          <a:stretch>
            <a:fillRect/>
          </a:stretch>
        </p:blipFill>
        <p:spPr bwMode="auto">
          <a:xfrm>
            <a:off x="3864950" y="532660"/>
            <a:ext cx="52324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14001" r="18282" b="16827"/>
          <a:stretch>
            <a:fillRect/>
          </a:stretch>
        </p:blipFill>
        <p:spPr bwMode="auto">
          <a:xfrm>
            <a:off x="25227" y="3948235"/>
            <a:ext cx="5284787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12819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A5BAA8A-29A8-4512-AD0F-AA375164739C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73BF1B5-B583-4832-99E6-E219331329C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BFE174D-91DB-49BF-B791-594D57D92955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D13E206-66BD-4615-9221-92D996AABCAB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B0C259F7-6BFC-427E-AA58-25CFC22DE1D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06251D55-D7B5-4F39-86F6-982200A543C9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814AD3A-42FC-4E29-A343-97B0D8F8C9E8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553A3B6-CA7B-4350-BC87-9038C936904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E75D7FAE-2171-411C-A1A5-5567DE8EC8B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9611DC04-4753-4F0F-A1C1-5D50CCD01B4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41EF1218-EE02-4838-9C91-AE9AC14D83A7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71E09891-E3D1-4E96-A80C-BA14DA32968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7E911DD7-8FD6-4FE7-B736-A78335153F3E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43FF118-D346-40D0-8405-109E48163BDC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3106DD30-03B1-4A17-B191-084EDAFF9A7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9CEF5D3B-D27C-4EB0-8039-B5B4AFB1FC55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48B80EAA-95FF-410B-925F-A6469987BED7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FA9DEFDD-B62F-4D72-BE5C-A02DB0C379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22" y="613860"/>
            <a:ext cx="7580295" cy="6463237"/>
          </a:xfrm>
          <a:prstGeom prst="rect">
            <a:avLst/>
          </a:prstGeom>
        </p:spPr>
      </p:pic>
      <p:sp>
        <p:nvSpPr>
          <p:cNvPr id="28" name="圆角矩形 30">
            <a:extLst>
              <a:ext uri="{FF2B5EF4-FFF2-40B4-BE49-F238E27FC236}">
                <a16:creationId xmlns:a16="http://schemas.microsoft.com/office/drawing/2014/main" xmlns="" id="{27922E44-E23A-45B7-837A-76407F7AE6D8}"/>
              </a:ext>
            </a:extLst>
          </p:cNvPr>
          <p:cNvSpPr/>
          <p:nvPr/>
        </p:nvSpPr>
        <p:spPr>
          <a:xfrm>
            <a:off x="506541" y="638337"/>
            <a:ext cx="2338488" cy="622209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27525428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E553066-E0FE-4150-BF10-063B1B386F2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64" y="1772572"/>
            <a:ext cx="9499594" cy="4399824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42104" y="920841"/>
            <a:ext cx="3103419" cy="1022259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精细化后的校园</a:t>
            </a:r>
            <a:r>
              <a:rPr lang="zh-CN" altLang="en-US" sz="2400" b="1" dirty="0"/>
              <a:t>新闻日推送系统</a:t>
            </a:r>
            <a:endParaRPr lang="zh-CN" altLang="zh-CN" sz="2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CE2D487-2725-4270-B66C-97CF5A53F154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1EDEE951-42C5-46A0-BF17-C82464F994ED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D8B112A-9E74-444F-89AD-B8ABF0FB7FCD}"/>
              </a:ext>
            </a:extLst>
          </p:cNvPr>
          <p:cNvSpPr txBox="1"/>
          <p:nvPr/>
        </p:nvSpPr>
        <p:spPr>
          <a:xfrm>
            <a:off x="3323889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30837DFA-5DD5-41D4-A8C9-6C32403FC3AC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D6E31208-DD62-4A26-B3F9-CCA43DFA964C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0621FF00-043C-4BD8-ADF5-03C4AB1DCA5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DA8A10F6-624E-4CBB-AD17-0A0E365C222E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271BB550-FE17-4248-97A8-A2BBBEFCDE46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89141675-7F39-416D-AA10-162758757695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7005EECD-024E-4CCC-99EA-3B6E4762861A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765F0F63-1948-4A07-9DE4-D6527D8C7119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E91DB337-6CE4-4BAD-B1E2-AEDDD56661C9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7C98962B-F7FB-4D0F-B5DC-50F3329540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07908655-9BEE-490C-B207-4CE835234BD9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B1864D88-F4D8-4031-B8CF-CC5E1F721A5E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CAF8436A-E734-4C06-9C1B-B96B275D7103}"/>
              </a:ext>
            </a:extLst>
          </p:cNvPr>
          <p:cNvSpPr/>
          <p:nvPr/>
        </p:nvSpPr>
        <p:spPr>
          <a:xfrm>
            <a:off x="2348469" y="101901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345A9ABF-D832-4365-8FC1-E93BD9186BC3}"/>
              </a:ext>
            </a:extLst>
          </p:cNvPr>
          <p:cNvSpPr txBox="1"/>
          <p:nvPr/>
        </p:nvSpPr>
        <p:spPr>
          <a:xfrm>
            <a:off x="2317351" y="128775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9365609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详细设计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8674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352671" y="860183"/>
            <a:ext cx="2487244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硬件接口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13FC2DA-E0FC-4ABD-AFF7-D8F69DA928A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93F339A-8ED9-4776-A32D-664B31E6BE31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2394E3A3-F229-40AD-891D-2951FF677A2D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7B897142-F7DD-4C05-A5E7-C0B4E1285D41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E3C2B26A-7F24-4840-866E-0AAAE47C9F9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A1897F82-1699-45E2-87F6-D85EE4685068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D54BF859-69FA-483B-A90A-6E07AAA2586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D3A7DF5D-C31A-4450-A2F1-9419F44A7A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BA9590ED-BF93-4FEA-AACE-EC29BDA74F2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4BC76148-4C80-411F-B4B1-767F56FDB45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8F461026-977E-44C2-A483-06C0FEE3331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94885D07-D3A3-42F7-9224-AD07E75721C0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2727E402-9CAC-4469-B1ED-8CD89DB79B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22236557-C9FE-43C9-9747-479C97B9D0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1B984BAF-15E8-4C80-B4F4-D459A4A6F6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F8534122-87EE-4813-B2C6-3DE6AD42B15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169D165B-ED2E-4673-8071-A802CC742ABC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83577" y="1855177"/>
            <a:ext cx="81240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r>
              <a:rPr lang="zh-CN" altLang="zh-CN" dirty="0" smtClean="0"/>
              <a:t>移动</a:t>
            </a:r>
            <a:r>
              <a:rPr lang="zh-CN" altLang="zh-CN" dirty="0"/>
              <a:t>终端硬件配置应遵循如下原则：具有高的可靠性，可用性和安全性。</a:t>
            </a:r>
          </a:p>
          <a:p>
            <a:r>
              <a:rPr lang="zh-CN" altLang="zh-CN" dirty="0"/>
              <a:t>终端要有能及时入网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 smtClean="0"/>
              <a:t>系统</a:t>
            </a:r>
            <a:r>
              <a:rPr lang="zh-CN" altLang="zh-CN" dirty="0"/>
              <a:t>运行设备要求如下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endParaRPr lang="zh-CN" altLang="zh-CN" dirty="0"/>
          </a:p>
          <a:p>
            <a:pPr lvl="0"/>
            <a:r>
              <a:rPr lang="zh-CN" altLang="zh-CN" dirty="0"/>
              <a:t>管理员子系统：</a:t>
            </a:r>
          </a:p>
          <a:p>
            <a:r>
              <a:rPr lang="en-US" altLang="zh-CN" dirty="0"/>
              <a:t>PC</a:t>
            </a:r>
            <a:r>
              <a:rPr lang="zh-CN" altLang="zh-CN" dirty="0" smtClean="0"/>
              <a:t>端</a:t>
            </a:r>
            <a:endParaRPr lang="en-US" altLang="zh-CN" dirty="0" smtClean="0"/>
          </a:p>
          <a:p>
            <a:endParaRPr lang="zh-CN" altLang="zh-CN" dirty="0"/>
          </a:p>
          <a:p>
            <a:pPr lvl="0"/>
            <a:r>
              <a:rPr lang="zh-CN" altLang="zh-CN" dirty="0"/>
              <a:t>用户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r>
              <a:rPr lang="zh-CN" altLang="zh-CN" dirty="0"/>
              <a:t>普通安卓智能机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59628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352671" y="860183"/>
            <a:ext cx="2487244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软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件接口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13FC2DA-E0FC-4ABD-AFF7-D8F69DA928A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93F339A-8ED9-4776-A32D-664B31E6BE31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2394E3A3-F229-40AD-891D-2951FF677A2D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7B897142-F7DD-4C05-A5E7-C0B4E1285D41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E3C2B26A-7F24-4840-866E-0AAAE47C9F9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A1897F82-1699-45E2-87F6-D85EE4685068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D54BF859-69FA-483B-A90A-6E07AAA2586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D3A7DF5D-C31A-4450-A2F1-9419F44A7A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BA9590ED-BF93-4FEA-AACE-EC29BDA74F2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4BC76148-4C80-411F-B4B1-767F56FDB45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8F461026-977E-44C2-A483-06C0FEE3331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94885D07-D3A3-42F7-9224-AD07E75721C0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2727E402-9CAC-4469-B1ED-8CD89DB79B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22236557-C9FE-43C9-9747-479C97B9D0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1B984BAF-15E8-4C80-B4F4-D459A4A6F6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F8534122-87EE-4813-B2C6-3DE6AD42B15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169D165B-ED2E-4673-8071-A802CC742ABC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987062"/>
            <a:ext cx="7842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查询类接口，通过客户端向服务器发起请求，访服务器中的数据库在返回给客户端。</a:t>
            </a:r>
          </a:p>
          <a:p>
            <a:r>
              <a:rPr lang="zh-CN" altLang="zh-CN" dirty="0"/>
              <a:t>推送类接口，服务端通知客户端，需要服务端向客户端发送消息。可以通过第三方平台推送及时新闻（阿里云推送）</a:t>
            </a:r>
          </a:p>
          <a:p>
            <a:r>
              <a:rPr lang="zh-CN" altLang="zh-CN" dirty="0"/>
              <a:t>操作类接口，后台能通过接口进行对用户，新闻进行增，删，改，查的操作。</a:t>
            </a:r>
          </a:p>
        </p:txBody>
      </p:sp>
    </p:spTree>
    <p:extLst>
      <p:ext uri="{BB962C8B-B14F-4D97-AF65-F5344CB8AC3E}">
        <p14:creationId xmlns:p14="http://schemas.microsoft.com/office/powerpoint/2010/main" val="2017702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9BF9A49F-7392-4A67-87A4-61ADC8F5F9D1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27B09390-BB9B-4667-A443-8248F4A288BD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4DB4E58D-231B-4B60-AA0B-9599465DA4F5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z="1600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FA077B41-A0C8-4D74-9C9C-A94C59D7F0AB}"/>
              </a:ext>
            </a:extLst>
          </p:cNvPr>
          <p:cNvCxnSpPr/>
          <p:nvPr/>
        </p:nvCxnSpPr>
        <p:spPr>
          <a:xfrm>
            <a:off x="1137712" y="10748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DA6B534B-E02A-49B8-A554-6E9EA0EEB2F7}"/>
              </a:ext>
            </a:extLst>
          </p:cNvPr>
          <p:cNvSpPr txBox="1"/>
          <p:nvPr/>
        </p:nvSpPr>
        <p:spPr>
          <a:xfrm>
            <a:off x="1132643" y="90225"/>
            <a:ext cx="117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en-US" altLang="zh-CN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51A36B73-20A7-45A1-A1B0-43DB89BD3985}"/>
              </a:ext>
            </a:extLst>
          </p:cNvPr>
          <p:cNvSpPr txBox="1"/>
          <p:nvPr/>
        </p:nvSpPr>
        <p:spPr>
          <a:xfrm>
            <a:off x="2224176" y="99560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EFCFFF69-B276-4EFD-AB88-95F416542C6C}"/>
              </a:ext>
            </a:extLst>
          </p:cNvPr>
          <p:cNvSpPr txBox="1"/>
          <p:nvPr/>
        </p:nvSpPr>
        <p:spPr>
          <a:xfrm>
            <a:off x="3590947" y="99103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D5523482-BB00-4047-960F-1F7AC41D763A}"/>
              </a:ext>
            </a:extLst>
          </p:cNvPr>
          <p:cNvSpPr txBox="1"/>
          <p:nvPr/>
        </p:nvSpPr>
        <p:spPr>
          <a:xfrm>
            <a:off x="4657595" y="90225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76EB88AF-798E-4B79-8FDE-F99E690FFC99}"/>
              </a:ext>
            </a:extLst>
          </p:cNvPr>
          <p:cNvSpPr txBox="1"/>
          <p:nvPr/>
        </p:nvSpPr>
        <p:spPr>
          <a:xfrm>
            <a:off x="5697603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E5D09BC1-46B4-4378-A866-57DE4F5FF12D}"/>
              </a:ext>
            </a:extLst>
          </p:cNvPr>
          <p:cNvCxnSpPr/>
          <p:nvPr/>
        </p:nvCxnSpPr>
        <p:spPr>
          <a:xfrm>
            <a:off x="224321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4F3219A8-8D21-4FF1-88BD-15AD48A6B0EF}"/>
              </a:ext>
            </a:extLst>
          </p:cNvPr>
          <p:cNvCxnSpPr/>
          <p:nvPr/>
        </p:nvCxnSpPr>
        <p:spPr>
          <a:xfrm>
            <a:off x="3571130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28BDA058-47F0-4A01-8CBE-442728EDD28D}"/>
              </a:ext>
            </a:extLst>
          </p:cNvPr>
          <p:cNvCxnSpPr/>
          <p:nvPr/>
        </p:nvCxnSpPr>
        <p:spPr>
          <a:xfrm>
            <a:off x="472283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1D4CC99F-003E-4117-B0A4-CD5FBC59DB30}"/>
              </a:ext>
            </a:extLst>
          </p:cNvPr>
          <p:cNvCxnSpPr/>
          <p:nvPr/>
        </p:nvCxnSpPr>
        <p:spPr>
          <a:xfrm>
            <a:off x="5739921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DDE7ABA4-B859-4008-82EE-32BF523D0172}"/>
              </a:ext>
            </a:extLst>
          </p:cNvPr>
          <p:cNvSpPr txBox="1"/>
          <p:nvPr/>
        </p:nvSpPr>
        <p:spPr>
          <a:xfrm>
            <a:off x="6798697" y="9310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3BB5C999-0530-4539-A0B3-7657FCB4CAFC}"/>
              </a:ext>
            </a:extLst>
          </p:cNvPr>
          <p:cNvSpPr txBox="1"/>
          <p:nvPr/>
        </p:nvSpPr>
        <p:spPr>
          <a:xfrm>
            <a:off x="7891572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D5F8F782-A59B-4F01-AECC-18A2E8AA2A96}"/>
              </a:ext>
            </a:extLst>
          </p:cNvPr>
          <p:cNvCxnSpPr/>
          <p:nvPr/>
        </p:nvCxnSpPr>
        <p:spPr>
          <a:xfrm>
            <a:off x="6796245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xmlns="" id="{E8276F25-6947-4CA9-ADB1-913B2A04AFC3}"/>
              </a:ext>
            </a:extLst>
          </p:cNvPr>
          <p:cNvCxnSpPr/>
          <p:nvPr/>
        </p:nvCxnSpPr>
        <p:spPr>
          <a:xfrm>
            <a:off x="7897998" y="9333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7360" y="1257300"/>
            <a:ext cx="227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引言：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7360" y="1863969"/>
            <a:ext cx="7725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在微信在中国越来越普及，大家关注的公众号也越来越多，有时为了帮个朋友，同学投个票就要关注一个，我们浙江大学城市学院计算分院所使用的公众号也涵盖其中。当我们想通过公众号来了解计算分院的事时，也需要越来越多的时间，而且学生用电脑上官网的也在逐渐减少。为了解决或缓解这些问题，我们期望做一个</a:t>
            </a:r>
            <a:r>
              <a:rPr lang="en-US" altLang="zh-CN" dirty="0"/>
              <a:t>APP</a:t>
            </a:r>
            <a:r>
              <a:rPr lang="zh-CN" altLang="en-US" dirty="0"/>
              <a:t>来解决或一定程度上的缓解。通过这个</a:t>
            </a:r>
            <a:r>
              <a:rPr lang="en-US" altLang="zh-CN" dirty="0"/>
              <a:t>APP</a:t>
            </a:r>
            <a:r>
              <a:rPr lang="zh-CN" altLang="en-US" dirty="0"/>
              <a:t>来更快更准确的了解计算分院中发生的大大小小的事。</a:t>
            </a:r>
          </a:p>
        </p:txBody>
      </p:sp>
    </p:spTree>
    <p:extLst>
      <p:ext uri="{BB962C8B-B14F-4D97-AF65-F5344CB8AC3E}">
        <p14:creationId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48455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登录模块 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测试人员：陈妍蓝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13FC2DA-E0FC-4ABD-AFF7-D8F69DA928A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93F339A-8ED9-4776-A32D-664B31E6BE31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2394E3A3-F229-40AD-891D-2951FF677A2D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7B897142-F7DD-4C05-A5E7-C0B4E1285D41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E3C2B26A-7F24-4840-866E-0AAAE47C9F9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A1897F82-1699-45E2-87F6-D85EE4685068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D54BF859-69FA-483B-A90A-6E07AAA2586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D3A7DF5D-C31A-4450-A2F1-9419F44A7A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BA9590ED-BF93-4FEA-AACE-EC29BDA74F2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4BC76148-4C80-411F-B4B1-767F56FDB45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8F461026-977E-44C2-A483-06C0FEE3331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94885D07-D3A3-42F7-9224-AD07E75721C0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2727E402-9CAC-4469-B1ED-8CD89DB79B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22236557-C9FE-43C9-9747-479C97B9D0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1B984BAF-15E8-4C80-B4F4-D459A4A6F6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F8534122-87EE-4813-B2C6-3DE6AD42B15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169D165B-ED2E-4673-8071-A802CC742ABC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36" name="Picture 2" descr="QQ截图20170521162742">
            <a:extLst>
              <a:ext uri="{FF2B5EF4-FFF2-40B4-BE49-F238E27FC236}">
                <a16:creationId xmlns:a16="http://schemas.microsoft.com/office/drawing/2014/main" xmlns="" id="{6A638062-7FDD-4B99-8053-95AF5C16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6" y="1783513"/>
            <a:ext cx="5273675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 descr="QQ截图20170521163743">
            <a:extLst>
              <a:ext uri="{FF2B5EF4-FFF2-40B4-BE49-F238E27FC236}">
                <a16:creationId xmlns:a16="http://schemas.microsoft.com/office/drawing/2014/main" xmlns="" id="{133ACF8F-629A-4F23-8D55-D24F1B732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849" y="4589691"/>
            <a:ext cx="4977002" cy="213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50727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48455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登录模块 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测试人员：陈妍蓝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13FC2DA-E0FC-4ABD-AFF7-D8F69DA928A8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93F339A-8ED9-4776-A32D-664B31E6BE31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2394E3A3-F229-40AD-891D-2951FF677A2D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7B897142-F7DD-4C05-A5E7-C0B4E1285D41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E3C2B26A-7F24-4840-866E-0AAAE47C9F91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A1897F82-1699-45E2-87F6-D85EE4685068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D54BF859-69FA-483B-A90A-6E07AAA2586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D3A7DF5D-C31A-4450-A2F1-9419F44A7A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BA9590ED-BF93-4FEA-AACE-EC29BDA74F2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4BC76148-4C80-411F-B4B1-767F56FDB45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8F461026-977E-44C2-A483-06C0FEE33311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94885D07-D3A3-42F7-9224-AD07E75721C0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2727E402-9CAC-4469-B1ED-8CD89DB79B64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22236557-C9FE-43C9-9747-479C97B9D0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1B984BAF-15E8-4C80-B4F4-D459A4A6F60B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F8534122-87EE-4813-B2C6-3DE6AD42B15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169D165B-ED2E-4673-8071-A802CC742ABC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36" name="Picture 2" descr="QQ截图20170521162742">
            <a:extLst>
              <a:ext uri="{FF2B5EF4-FFF2-40B4-BE49-F238E27FC236}">
                <a16:creationId xmlns:a16="http://schemas.microsoft.com/office/drawing/2014/main" xmlns="" id="{6A638062-7FDD-4B99-8053-95AF5C16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6" y="1783513"/>
            <a:ext cx="5273675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 descr="QQ截图20170521163743">
            <a:extLst>
              <a:ext uri="{FF2B5EF4-FFF2-40B4-BE49-F238E27FC236}">
                <a16:creationId xmlns:a16="http://schemas.microsoft.com/office/drawing/2014/main" xmlns="" id="{133ACF8F-629A-4F23-8D55-D24F1B732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849" y="4589691"/>
            <a:ext cx="4977002" cy="213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15644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84927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管理员账号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操作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zh-CN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测试人员：陈妍蓝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64663241-9B66-400B-84CF-724BD06DAF17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BBC48796-D445-496E-9DF7-358958270AE8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558AEB4-4578-436D-9C37-2CEB98552EB6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8888FA08-FFE3-41E9-86AF-D7C22BFF917E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2F295E73-9D3D-4CC3-8104-CF027632516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CE9D223F-060E-4924-9BEA-B3DEB4A4961B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7758BC2-160D-4A3B-B81E-0DDDCB16E14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498D57EC-7A0C-43D9-8AA4-E97844218F1D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22E9CB4-B707-48A4-A631-291B7F7E6631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DC0154D-9083-4864-9F14-B270B80749C1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2CCC23AA-580A-40C7-A987-FA57E8FF6D28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45C1187-3983-4126-ADC7-FEBBDB7398F1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A5AACE23-C65C-4E72-B51D-69DB6497F505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1BCBE6C3-C9D4-43A2-B727-38A77DC13D78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9738EAF4-FACB-40D5-811A-8971ECED208A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A213E553-0710-428A-B257-0EAE73CB51C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0862B638-8C41-4625-988A-E567C3C55203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37" name="Picture 2" descr="QQ截图20170521172452">
            <a:extLst>
              <a:ext uri="{FF2B5EF4-FFF2-40B4-BE49-F238E27FC236}">
                <a16:creationId xmlns:a16="http://schemas.microsoft.com/office/drawing/2014/main" xmlns="" id="{FFC19AF9-E6C6-4DD2-A8AB-4DFAE9A2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9" y="2443528"/>
            <a:ext cx="8902012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2544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422031" y="823615"/>
            <a:ext cx="3134131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修改新闻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模块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en-US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陈颜蓝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541D7C2F-DACC-4510-8475-3D434505FCAD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2C528DCA-B07D-4CD6-A65C-C0C5BDA7A867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39819D1-C5B4-40E2-9ECD-699B8B6D05D4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F305F2CF-6D45-47C5-8203-E7905E811923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FBF3C309-4B6E-4422-8829-47305DA271AF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7144944B-9B58-4F38-9EED-523C4642F9A2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59C97AA-41D7-47D8-913A-B1A719C5BE79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AE78119D-36EC-4802-BBF7-2912E3C5F94C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DDA657E8-D283-44E2-95FF-93EAEBA46B5E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D4AA597F-6947-422C-9F08-2C0EC2190755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3C7A7290-ABDD-41A8-9DE3-897BEB566FD3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5A9EC6DE-1D01-48BB-8EE7-3800DF6DA6B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66B88DA0-B296-4BB7-BAA0-40FE574C8E3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138416CE-C75F-45AE-9667-FE9487F8155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22DAE35C-F05D-4137-BA43-2EFBFC365758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3E3288F6-F666-4B23-AD2E-BF3BE192250F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B1BB30D3-863F-4959-A9F8-B66DA2504FB8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15363" name="Picture 3" descr="QQ截图201705211759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8" y="2373923"/>
            <a:ext cx="8575107" cy="257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37227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536331" y="860183"/>
            <a:ext cx="3019831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删除新闻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模块</a:t>
            </a:r>
            <a:r>
              <a:rPr lang="en-US" altLang="zh-CN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图</a:t>
            </a:r>
            <a:endParaRPr lang="en-US" altLang="zh-CN" sz="2400" b="1" kern="1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BBAEA68-2F07-47E9-82DE-16613F240C08}"/>
              </a:ext>
            </a:extLst>
          </p:cNvPr>
          <p:cNvSpPr/>
          <p:nvPr/>
        </p:nvSpPr>
        <p:spPr>
          <a:xfrm>
            <a:off x="3765017" y="860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负责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设计人：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奕吉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编码实现人：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靳泽旭</a:t>
            </a:r>
            <a:r>
              <a:rPr lang="en-US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测试人员：</a:t>
            </a:r>
            <a:r>
              <a:rPr lang="zh-CN" altLang="en-US" b="1" kern="100" dirty="0">
                <a:solidFill>
                  <a:srgbClr val="666666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陈颜蓝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1F8703C-E065-4C47-B49D-06A30F88C815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A1DE49E9-F8D8-47AA-A61A-48CCB9ACBB6F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33B94453-DF78-4D5C-86DE-FB5747FF42A8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B966A396-A191-48CA-BD29-06904D53C586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707CC4D1-2E65-42EF-9903-CBAF0291F48C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6689447A-9B8E-49DF-95E0-1F43D38C07BD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411FC8D4-0042-4EB2-8A20-4CDE6F3BA37C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C6511F3-5D60-4A65-8FA1-3E9E1472A38A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80248045-A98A-4796-86E4-419F0017B792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2C1C4956-E6FE-4F2F-9953-A0FFCD9D575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7416DB61-DCEF-4DD6-8FD9-DFE526685F2F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8F542A81-8CEE-45C3-93F9-0A1E1ACBC166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BD1CD2C2-D2E1-4940-A104-62D28A3C6CD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41BDD27-D7AA-4FB1-AB21-AB648BE71896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D0CF201D-CD3B-449B-BE83-DB9BEBC905F2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F464A5B3-AD2E-475C-9C77-7934E7D6EC7E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7D33D78E-171E-45C8-B536-A4B05E4D9FAD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pic>
        <p:nvPicPr>
          <p:cNvPr id="17410" name="Picture 2" descr="QQ截图201705211814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9" y="2461846"/>
            <a:ext cx="8267366" cy="222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5460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3043485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新闻爬虫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PAD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434" name="Picture 2" descr="QQ截图20170521193519">
            <a:extLst>
              <a:ext uri="{FF2B5EF4-FFF2-40B4-BE49-F238E27FC236}">
                <a16:creationId xmlns:a16="http://schemas.microsoft.com/office/drawing/2014/main" xmlns="" id="{C45A395C-DB04-4984-B362-B01D3A2C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42" y="1699563"/>
            <a:ext cx="5612948" cy="515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213778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3043485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URL</a:t>
            </a:r>
            <a:r>
              <a:rPr lang="zh-CN" altLang="zh-CN" sz="2400" b="1" dirty="0"/>
              <a:t>管理器</a:t>
            </a:r>
            <a:r>
              <a:rPr lang="en-US" altLang="zh-CN" sz="2400" b="1" dirty="0"/>
              <a:t>PAD</a:t>
            </a:r>
            <a:r>
              <a:rPr lang="zh-CN" altLang="zh-CN" sz="2400" b="1" dirty="0"/>
              <a:t>图：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358350" y="1053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1" dirty="0"/>
              <a:t>设计负责人：奕吉</a:t>
            </a:r>
            <a:r>
              <a:rPr lang="en-US" altLang="zh-CN" b="1" dirty="0"/>
              <a:t>  </a:t>
            </a:r>
            <a:r>
              <a:rPr lang="zh-CN" altLang="zh-CN" b="1" dirty="0"/>
              <a:t>编码实现人：靳泽旭 测试人员：陈妍蓝</a:t>
            </a:r>
            <a:endParaRPr lang="zh-CN" altLang="zh-CN" dirty="0"/>
          </a:p>
        </p:txBody>
      </p:sp>
      <p:pic>
        <p:nvPicPr>
          <p:cNvPr id="3" name="Picture 2" descr="QQ截图201705211907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2" y="2400300"/>
            <a:ext cx="7852934" cy="248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6053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536331" y="860183"/>
            <a:ext cx="3356429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b="1" dirty="0"/>
              <a:t>网页下载器模块</a:t>
            </a:r>
            <a:r>
              <a:rPr lang="en-US" altLang="zh-CN" sz="2400" b="1" dirty="0"/>
              <a:t>PAD</a:t>
            </a:r>
            <a:r>
              <a:rPr lang="zh-CN" altLang="zh-CN" sz="2400" b="1" dirty="0"/>
              <a:t>图：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202723" y="1053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1" dirty="0"/>
              <a:t>设计负责人：奕吉</a:t>
            </a:r>
            <a:r>
              <a:rPr lang="en-US" altLang="zh-CN" b="1" dirty="0"/>
              <a:t>  </a:t>
            </a:r>
            <a:r>
              <a:rPr lang="zh-CN" altLang="zh-CN" b="1" dirty="0"/>
              <a:t>编码实现人：陈妍蓝 测试人员：靳泽旭</a:t>
            </a:r>
            <a:endParaRPr lang="zh-CN" altLang="zh-CN" dirty="0"/>
          </a:p>
        </p:txBody>
      </p:sp>
      <p:pic>
        <p:nvPicPr>
          <p:cNvPr id="19458" name="Picture 2" descr="QQ截图201705211923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2" y="2295525"/>
            <a:ext cx="5265738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8612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3043485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b="1" dirty="0"/>
              <a:t>网页解析器</a:t>
            </a:r>
            <a:r>
              <a:rPr lang="en-US" altLang="zh-CN" sz="2400" b="1" dirty="0"/>
              <a:t>PAD</a:t>
            </a:r>
            <a:r>
              <a:rPr lang="zh-CN" altLang="zh-CN" sz="2400" b="1" dirty="0"/>
              <a:t>图：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246685" y="9567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dirty="0"/>
              <a:t>设计负责人：奕吉</a:t>
            </a:r>
            <a:r>
              <a:rPr lang="en-US" altLang="zh-CN" b="1" dirty="0"/>
              <a:t>  </a:t>
            </a:r>
            <a:r>
              <a:rPr lang="zh-CN" altLang="zh-CN" b="1" dirty="0"/>
              <a:t>编码实现人：奕吉 测试人员：陈妍蓝，靳泽旭</a:t>
            </a:r>
            <a:endParaRPr lang="zh-CN" altLang="zh-CN" sz="1400" b="1" kern="100" dirty="0">
              <a:solidFill>
                <a:srgbClr val="66666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 descr="QQ截图201705211923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63" y="2101361"/>
            <a:ext cx="6609511" cy="381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07581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3043485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b="1" dirty="0"/>
              <a:t>信息输出器</a:t>
            </a:r>
            <a:r>
              <a:rPr lang="en-US" altLang="zh-CN" sz="2400" b="1" dirty="0"/>
              <a:t>PAD</a:t>
            </a:r>
            <a:r>
              <a:rPr lang="zh-CN" altLang="zh-CN" sz="2400" b="1" dirty="0"/>
              <a:t>图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17CF920-A0D0-4370-B321-A2BBAF6070BA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0B45EEC-D357-4666-B4FE-7E9CB93637F9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8826A60-A231-4F2B-9312-DEE91B043EA2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0EA0EEA1-AA53-4E14-ADEE-49CEC62D622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BB03DD59-2D93-479F-9E53-B806ABD10100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724BBB5B-3F1C-4E0A-A9C5-4AA831691260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5262BF7-538F-49C2-8C21-92E94336644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67788BE-2C7A-4300-ADEE-3C68D7E3663B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076DE3FB-53C5-408A-8587-48987314BF8C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9ED1296D-60F5-4C23-B746-8CF127233CDD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F71C769A-ECE2-47EB-9A47-1A1FD6916524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4365E69-BA2F-40A4-B234-5DB3E14C79AE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E95A3DE4-9D77-4949-8266-E5FE1A578C9A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1792DF1-B2CD-468C-BFCC-5E489E49DE6A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EF4ECBB-A73D-4979-B6D9-50483644C4E9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480D6786-085A-442E-9D84-7A32F0739C6C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2D906F2A-785D-4909-AF59-B7A283E49664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4358350" y="9567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1" dirty="0"/>
              <a:t>设计负责人：陈妍蓝</a:t>
            </a:r>
            <a:r>
              <a:rPr lang="en-US" altLang="zh-CN" b="1" dirty="0"/>
              <a:t>  </a:t>
            </a:r>
            <a:r>
              <a:rPr lang="zh-CN" altLang="zh-CN" b="1" dirty="0"/>
              <a:t>编码实现人：奕吉 测试人员：靳泽旭</a:t>
            </a:r>
            <a:r>
              <a:rPr lang="en-US" altLang="zh-CN" b="1" dirty="0"/>
              <a:t> </a:t>
            </a:r>
            <a:endParaRPr lang="zh-CN" altLang="zh-CN" dirty="0"/>
          </a:p>
        </p:txBody>
      </p:sp>
      <p:pic>
        <p:nvPicPr>
          <p:cNvPr id="21506" name="Picture 2" descr="QQ截图201705211931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22" y="1969476"/>
            <a:ext cx="5783676" cy="433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4006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项目计划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849275" y="860183"/>
            <a:ext cx="4382148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Django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sqlite3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中的建表语句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5CD4E64-F178-4724-B23B-8CDF3840B6E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15F1849D-7B00-4557-BA6C-28CFF5661BAB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E83C69E-6230-4B10-971A-7D15D6162BB9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A6DDC4C5-1A36-4593-8A3F-A809D68D9A54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40486FD4-F425-4854-8BE1-2A185D2C8B73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33B23999-A580-4B28-BFAA-F9A232CC4677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41CD020C-6060-4402-85FE-046F5D23EC44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C3FF50E7-6128-49A6-B406-D80337AE6248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F02ED96B-91FF-4F1E-9B56-96025DBE32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A081C49B-26B5-412C-87F3-90208B45670F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5CB3C168-BDC5-4EAE-9B2E-21133ACF3583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A05B17FA-7C7B-47B5-AE07-9F5CBBD051F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A945544D-CCD4-40A3-AF6C-C84CE6AAB25D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F185591-0925-438E-8C72-9506F4622F36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11F3C0B-EAF8-478A-A0C6-AF9EE54EC7C3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64452EEA-5A28-4837-BBD0-A93303A493DB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B5597A0-921E-4B81-962A-C7646EBEED68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696139" y="2050428"/>
            <a:ext cx="72466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django.db</a:t>
            </a:r>
            <a:r>
              <a:rPr lang="en-US" altLang="zh-CN" dirty="0"/>
              <a:t> import models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class User(</a:t>
            </a:r>
            <a:r>
              <a:rPr lang="en-US" altLang="zh-CN" dirty="0" err="1"/>
              <a:t>models.Model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username = 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=50)</a:t>
            </a:r>
          </a:p>
          <a:p>
            <a:r>
              <a:rPr lang="en-US" altLang="zh-CN" dirty="0"/>
              <a:t>    password = 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=50)</a:t>
            </a:r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def</a:t>
            </a:r>
            <a:r>
              <a:rPr lang="en-US" altLang="zh-CN" dirty="0"/>
              <a:t> __</a:t>
            </a:r>
            <a:r>
              <a:rPr lang="en-US" altLang="zh-CN" dirty="0" err="1"/>
              <a:t>unicode</a:t>
            </a:r>
            <a:r>
              <a:rPr lang="en-US" altLang="zh-CN" dirty="0"/>
              <a:t>__(self):</a:t>
            </a:r>
          </a:p>
          <a:p>
            <a:r>
              <a:rPr lang="en-US" altLang="zh-CN" dirty="0"/>
              <a:t>        return </a:t>
            </a:r>
            <a:r>
              <a:rPr lang="en-US" altLang="zh-CN" dirty="0" err="1"/>
              <a:t>self.username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class </a:t>
            </a:r>
            <a:r>
              <a:rPr lang="en-US" altLang="zh-CN" dirty="0" err="1"/>
              <a:t>Artical</a:t>
            </a:r>
            <a:r>
              <a:rPr lang="en-US" altLang="zh-CN" dirty="0"/>
              <a:t>(</a:t>
            </a:r>
            <a:r>
              <a:rPr lang="en-US" altLang="zh-CN" dirty="0" err="1"/>
              <a:t>models.Model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title =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=50,default='Title')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contnt</a:t>
            </a:r>
            <a:r>
              <a:rPr lang="en-US" altLang="zh-CN" dirty="0"/>
              <a:t>=</a:t>
            </a:r>
            <a:r>
              <a:rPr lang="en-US" altLang="zh-CN" dirty="0" err="1"/>
              <a:t>models.TextField</a:t>
            </a:r>
            <a:r>
              <a:rPr lang="en-US" altLang="zh-CN" dirty="0"/>
              <a:t>(null=True)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adminid</a:t>
            </a:r>
            <a:r>
              <a:rPr lang="en-US" altLang="zh-CN" dirty="0"/>
              <a:t>=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=50)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2334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84927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数据库设计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271094"/>
              </p:ext>
            </p:extLst>
          </p:nvPr>
        </p:nvGraphicFramePr>
        <p:xfrm>
          <a:off x="849276" y="2326359"/>
          <a:ext cx="5267960" cy="2588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1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字段名称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数据类型</a:t>
                      </a:r>
                      <a:r>
                        <a:rPr lang="zh-CN" altLang="en-US" sz="1050" kern="100" dirty="0">
                          <a:effectLst/>
                        </a:rPr>
                        <a:t>及长度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8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AdminID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String</a:t>
                      </a:r>
                      <a:r>
                        <a:rPr lang="zh-CN" altLang="en-US" sz="1600" kern="100" dirty="0" smtClean="0">
                          <a:effectLst/>
                        </a:rPr>
                        <a:t>（</a:t>
                      </a:r>
                      <a:r>
                        <a:rPr lang="en-US" altLang="zh-CN" sz="1600" kern="100" dirty="0" smtClean="0">
                          <a:effectLst/>
                        </a:rPr>
                        <a:t>50</a:t>
                      </a:r>
                      <a:r>
                        <a:rPr lang="zh-CN" altLang="en-US" sz="1600" kern="100" dirty="0" smtClean="0">
                          <a:effectLst/>
                        </a:rPr>
                        <a:t>）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管理员编号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35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AdminPassword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String</a:t>
                      </a:r>
                      <a:r>
                        <a:rPr lang="zh-CN" altLang="en-US" sz="1600" kern="100" dirty="0">
                          <a:effectLst/>
                        </a:rPr>
                        <a:t>（</a:t>
                      </a:r>
                      <a:r>
                        <a:rPr lang="en-US" altLang="zh-CN" sz="1600" kern="100" dirty="0">
                          <a:effectLst/>
                        </a:rPr>
                        <a:t>50</a:t>
                      </a:r>
                      <a:r>
                        <a:rPr lang="zh-CN" altLang="en-US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管理员密码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02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AdminName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String</a:t>
                      </a:r>
                      <a:r>
                        <a:rPr lang="zh-CN" altLang="en-US" sz="1600" kern="100" dirty="0">
                          <a:effectLst/>
                        </a:rPr>
                        <a:t>（</a:t>
                      </a:r>
                      <a:r>
                        <a:rPr lang="en-US" altLang="zh-CN" sz="1600" kern="100" dirty="0">
                          <a:effectLst/>
                        </a:rPr>
                        <a:t>50</a:t>
                      </a:r>
                      <a:r>
                        <a:rPr lang="zh-CN" altLang="en-US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管理员姓名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54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06353" y="1729221"/>
            <a:ext cx="361990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1</a:t>
            </a:r>
            <a:r>
              <a:rPr kumimoji="0" lang="zh-CN" altLang="en-US" sz="2400" b="0" i="0" u="none" strike="noStrike" cap="none" normalizeH="0" baseline="0" dirty="0" bmk="_Toc481350206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管理员信息表（</a:t>
            </a:r>
            <a:r>
              <a:rPr kumimoji="0" lang="en-US" altLang="zh-CN" sz="2400" b="0" i="0" u="none" strike="noStrike" cap="none" normalizeH="0" baseline="0" dirty="0" bmk="_Toc481350206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Admin</a:t>
            </a:r>
            <a:r>
              <a:rPr kumimoji="0" lang="zh-CN" altLang="en-US" sz="2400" b="0" i="0" u="none" strike="noStrike" cap="none" normalizeH="0" baseline="0" dirty="0" bmk="_Toc481350206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）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D4B9148-F4D3-48D0-A585-D0DE6498D7F9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BB97FC9F-FF61-4933-B5A2-5316008D5383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9D92C768-A19F-4289-97EA-6B6E960A1011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EE7507FF-C543-4253-95BA-77EDDE7B661C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0C063D5A-EB68-4F28-89DF-1F9095C2A72F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CC6EDC2-18AE-44ED-9DBD-14A2F7FB829F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2F5A4249-C8C7-4096-8A06-575011678056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739FFA6-F24A-430F-93AF-9C57C78AB029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5AE3A5DE-6B5E-438E-BDFE-494FB3268CC0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D4871806-BC63-4A56-9B0D-798795505FC5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1BA87CDE-196D-4915-800F-CDA2C0996F7F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8C481C6-F324-40CF-B1A1-F15E9109F8DD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C9E6D83C-EDBD-4D02-9540-BB443D20AC99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3968783A-FFF5-4C76-A941-8CEEC96DF42B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C929E656-BA70-466D-B6F6-9D7318625BBF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0F77B20-CEA6-4C30-8AED-6E13EA9D07E4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F76CB7E5-377E-4BBC-AC59-02D19B8FC4C5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711437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849276" y="860183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数据库设计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06353" y="1729221"/>
            <a:ext cx="318292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dirty="0"/>
              <a:t>4</a:t>
            </a:r>
            <a:r>
              <a:rPr lang="zh-CN" altLang="zh-CN" sz="2400" dirty="0"/>
              <a:t>新闻信息表（</a:t>
            </a:r>
            <a:r>
              <a:rPr lang="en-US" altLang="zh-CN" sz="2400" dirty="0"/>
              <a:t>News</a:t>
            </a:r>
            <a:r>
              <a:rPr lang="zh-CN" altLang="zh-CN" sz="2400" dirty="0"/>
              <a:t>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730404"/>
              </p:ext>
            </p:extLst>
          </p:nvPr>
        </p:nvGraphicFramePr>
        <p:xfrm>
          <a:off x="1190674" y="2572544"/>
          <a:ext cx="5267960" cy="30369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78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字段名称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数据类型</a:t>
                      </a:r>
                      <a:r>
                        <a:rPr lang="zh-CN" altLang="en-US" sz="1050" kern="100" dirty="0">
                          <a:effectLst/>
                        </a:rPr>
                        <a:t>及长度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NewsID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altLang="en-US" sz="1800" kern="100" dirty="0">
                          <a:effectLst/>
                        </a:rPr>
                        <a:t>（</a:t>
                      </a:r>
                      <a:r>
                        <a:rPr lang="en-US" altLang="zh-CN" sz="1800" kern="100" dirty="0">
                          <a:effectLst/>
                        </a:rPr>
                        <a:t>20</a:t>
                      </a:r>
                      <a:r>
                        <a:rPr lang="zh-CN" altLang="en-US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新闻编号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NewsName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altLang="en-US" sz="1800" kern="100" dirty="0">
                          <a:effectLst/>
                        </a:rPr>
                        <a:t>（</a:t>
                      </a:r>
                      <a:r>
                        <a:rPr lang="en-US" altLang="zh-CN" sz="1800" kern="100" dirty="0">
                          <a:effectLst/>
                        </a:rPr>
                        <a:t>50</a:t>
                      </a:r>
                      <a:r>
                        <a:rPr lang="zh-CN" altLang="en-US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新闻名称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75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News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altLang="en-US" sz="1800" kern="100" dirty="0">
                          <a:effectLst/>
                        </a:rPr>
                        <a:t>（</a:t>
                      </a:r>
                      <a:r>
                        <a:rPr lang="en-US" altLang="zh-CN" sz="1800" kern="100" dirty="0">
                          <a:effectLst/>
                        </a:rPr>
                        <a:t>50</a:t>
                      </a:r>
                      <a:r>
                        <a:rPr lang="zh-CN" altLang="en-US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新闻</a:t>
                      </a:r>
                      <a:r>
                        <a:rPr lang="zh-CN" sz="1800" kern="100" dirty="0" smtClean="0">
                          <a:effectLst/>
                        </a:rPr>
                        <a:t>内容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52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AdminID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altLang="en-US" sz="1800" kern="100" dirty="0" smtClean="0">
                          <a:effectLst/>
                        </a:rPr>
                        <a:t>（</a:t>
                      </a:r>
                      <a:r>
                        <a:rPr lang="en-US" altLang="zh-CN" sz="1800" kern="100" dirty="0" smtClean="0">
                          <a:effectLst/>
                        </a:rPr>
                        <a:t>50</a:t>
                      </a:r>
                      <a:r>
                        <a:rPr lang="zh-CN" altLang="en-US" sz="1800" kern="100" dirty="0" smtClean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管理员编号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477654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484556" y="728299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关键算法设计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96138" y="2031023"/>
            <a:ext cx="757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关键算法一：用户登录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6" name="Picture 2" descr="QQ截图20170521162121">
            <a:extLst>
              <a:ext uri="{FF2B5EF4-FFF2-40B4-BE49-F238E27FC236}">
                <a16:creationId xmlns:a16="http://schemas.microsoft.com/office/drawing/2014/main" xmlns="" id="{4E7D0A32-9684-4C5C-8C75-88E92D77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96" y="2677354"/>
            <a:ext cx="7078324" cy="281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18519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484556" y="728299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关键算法设计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96138" y="2031023"/>
            <a:ext cx="75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关键算法二：管理员账号修改</a:t>
            </a:r>
            <a:endParaRPr lang="zh-CN" altLang="en-US" dirty="0"/>
          </a:p>
        </p:txBody>
      </p:sp>
      <p:pic>
        <p:nvPicPr>
          <p:cNvPr id="14338" name="Picture 2" descr="QQ截图201705211651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442" y="2558563"/>
            <a:ext cx="5586798" cy="392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469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6">
            <a:extLst>
              <a:ext uri="{FF2B5EF4-FFF2-40B4-BE49-F238E27FC236}">
                <a16:creationId xmlns:a16="http://schemas.microsoft.com/office/drawing/2014/main" xmlns="" id="{A2E5B8BA-856F-41A1-863D-935EFC6C279A}"/>
              </a:ext>
            </a:extLst>
          </p:cNvPr>
          <p:cNvSpPr/>
          <p:nvPr/>
        </p:nvSpPr>
        <p:spPr>
          <a:xfrm>
            <a:off x="484556" y="728299"/>
            <a:ext cx="270688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关键算法设计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4424983" y="9079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3396201" y="113830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3320949" y="132510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96138" y="2031023"/>
            <a:ext cx="75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关键算法三：删除新闻</a:t>
            </a:r>
            <a:endParaRPr lang="zh-CN" altLang="en-US" dirty="0"/>
          </a:p>
        </p:txBody>
      </p:sp>
      <p:pic>
        <p:nvPicPr>
          <p:cNvPr id="16386" name="Picture 2" descr="QQ截图20170521181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82" y="2525102"/>
            <a:ext cx="7253222" cy="391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1002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代码规范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53915" y="879231"/>
            <a:ext cx="6638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我们小组在实现时，定义了代码规范（</a:t>
            </a:r>
            <a:r>
              <a:rPr lang="en-US" altLang="zh-CN" sz="2000" dirty="0" smtClean="0"/>
              <a:t>G17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python </a:t>
            </a:r>
            <a:r>
              <a:rPr lang="zh-CN" altLang="en-US" sz="2000" dirty="0" smtClean="0"/>
              <a:t>代码规范）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7636" y="1749669"/>
            <a:ext cx="7815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G17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Python</a:t>
            </a:r>
            <a:r>
              <a:rPr lang="zh-CN" altLang="en-US" sz="2000" dirty="0"/>
              <a:t>语言规范：</a:t>
            </a:r>
          </a:p>
          <a:p>
            <a:r>
              <a:rPr lang="en-US" altLang="zh-CN" sz="2000" dirty="0" smtClean="0"/>
              <a:t>1.</a:t>
            </a:r>
            <a:r>
              <a:rPr lang="zh-CN" altLang="en-US" sz="2000" dirty="0" smtClean="0"/>
              <a:t>行</a:t>
            </a:r>
            <a:r>
              <a:rPr lang="zh-CN" altLang="en-US" sz="2000" dirty="0"/>
              <a:t>尾不加分号，</a:t>
            </a:r>
          </a:p>
          <a:p>
            <a:r>
              <a:rPr lang="en-US" altLang="zh-CN" sz="2000" dirty="0" smtClean="0"/>
              <a:t>2.</a:t>
            </a:r>
            <a:r>
              <a:rPr lang="zh-CN" altLang="en-US" sz="2000" dirty="0" smtClean="0"/>
              <a:t>如果</a:t>
            </a:r>
            <a:r>
              <a:rPr lang="zh-CN" altLang="en-US" sz="2000" dirty="0"/>
              <a:t>一个文本字符串在一行放不下</a:t>
            </a:r>
            <a:r>
              <a:rPr lang="en-US" altLang="zh-CN" sz="2000" dirty="0"/>
              <a:t>, </a:t>
            </a:r>
            <a:r>
              <a:rPr lang="zh-CN" altLang="en-US" sz="2000" dirty="0"/>
              <a:t>可以使用圆括号来实现隐式</a:t>
            </a:r>
            <a:r>
              <a:rPr lang="zh-CN" altLang="en-US" sz="2000" dirty="0" smtClean="0"/>
              <a:t>行 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连接</a:t>
            </a:r>
            <a:r>
              <a:rPr lang="zh-CN" altLang="en-US" sz="2000" dirty="0"/>
              <a:t>。</a:t>
            </a:r>
          </a:p>
          <a:p>
            <a:r>
              <a:rPr lang="en-US" altLang="zh-CN" sz="2000" dirty="0" smtClean="0"/>
              <a:t>3.</a:t>
            </a:r>
            <a:r>
              <a:rPr lang="zh-CN" altLang="en-US" sz="2000" dirty="0" smtClean="0"/>
              <a:t>在</a:t>
            </a:r>
            <a:r>
              <a:rPr lang="zh-CN" altLang="en-US" sz="2000" dirty="0"/>
              <a:t>注释中，如果必要，将长的</a:t>
            </a:r>
            <a:r>
              <a:rPr lang="en-US" altLang="zh-CN" sz="2000" dirty="0"/>
              <a:t>URL</a:t>
            </a:r>
            <a:r>
              <a:rPr lang="zh-CN" altLang="en-US" sz="2000" dirty="0"/>
              <a:t>放在一行上。</a:t>
            </a:r>
          </a:p>
          <a:p>
            <a:r>
              <a:rPr lang="en-US" altLang="zh-CN" sz="2000" dirty="0" smtClean="0"/>
              <a:t>4.</a:t>
            </a:r>
            <a:r>
              <a:rPr lang="zh-CN" altLang="en-US" sz="2000" dirty="0" smtClean="0"/>
              <a:t>宁缺毋滥</a:t>
            </a:r>
            <a:r>
              <a:rPr lang="zh-CN" altLang="en-US" sz="2000" dirty="0"/>
              <a:t>的使用括号。</a:t>
            </a:r>
          </a:p>
          <a:p>
            <a:r>
              <a:rPr lang="en-US" altLang="zh-CN" sz="2000" dirty="0" smtClean="0"/>
              <a:t>5.</a:t>
            </a:r>
            <a:r>
              <a:rPr lang="zh-CN" altLang="en-US" sz="2000" dirty="0" smtClean="0"/>
              <a:t>用</a:t>
            </a:r>
            <a:r>
              <a:rPr lang="en-US" altLang="zh-CN" sz="2000" dirty="0"/>
              <a:t>4</a:t>
            </a:r>
            <a:r>
              <a:rPr lang="zh-CN" altLang="en-US" sz="2000" dirty="0"/>
              <a:t>个空格来缩进代码。</a:t>
            </a:r>
          </a:p>
          <a:p>
            <a:r>
              <a:rPr lang="en-US" altLang="zh-CN" sz="2000" dirty="0" smtClean="0"/>
              <a:t>6.</a:t>
            </a:r>
            <a:r>
              <a:rPr lang="zh-CN" altLang="en-US" sz="2000" dirty="0" smtClean="0"/>
              <a:t>顶级</a:t>
            </a:r>
            <a:r>
              <a:rPr lang="zh-CN" altLang="en-US" sz="2000" dirty="0"/>
              <a:t>定义之间空两行</a:t>
            </a:r>
            <a:r>
              <a:rPr lang="en-US" altLang="zh-CN" sz="2000" dirty="0"/>
              <a:t>, </a:t>
            </a:r>
            <a:r>
              <a:rPr lang="zh-CN" altLang="en-US" sz="2000" dirty="0"/>
              <a:t>方法定义之间空一行。</a:t>
            </a:r>
          </a:p>
          <a:p>
            <a:r>
              <a:rPr lang="en-US" altLang="zh-CN" sz="2000" dirty="0" smtClean="0"/>
              <a:t>7.</a:t>
            </a:r>
            <a:r>
              <a:rPr lang="zh-CN" altLang="en-US" sz="2000" dirty="0" smtClean="0"/>
              <a:t>按照</a:t>
            </a:r>
            <a:r>
              <a:rPr lang="zh-CN" altLang="en-US" sz="2000" dirty="0"/>
              <a:t>标准的排版规范来使用标点两边的空格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046" y="4906108"/>
            <a:ext cx="75086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我们在命名</a:t>
            </a:r>
            <a:r>
              <a:rPr lang="zh-CN" altLang="en-US" sz="2000" dirty="0"/>
              <a:t>上采用驼峰命名法。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4646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351691" y="958362"/>
            <a:ext cx="8255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我们从导入文件的方面考虑：</a:t>
            </a:r>
            <a:endParaRPr lang="en-US" altLang="zh-CN" sz="2000" dirty="0" smtClean="0"/>
          </a:p>
          <a:p>
            <a:r>
              <a:rPr lang="zh-CN" altLang="en-US" sz="2000" dirty="0" smtClean="0"/>
              <a:t>我们小组基本上采用 </a:t>
            </a:r>
            <a:r>
              <a:rPr lang="en-US" altLang="zh-CN" sz="2000" dirty="0" smtClean="0"/>
              <a:t>from . Import </a:t>
            </a:r>
            <a:r>
              <a:rPr lang="zh-CN" altLang="en-US" sz="2000" dirty="0" smtClean="0"/>
              <a:t>模块名称</a:t>
            </a:r>
            <a:r>
              <a:rPr lang="en-US" altLang="zh-CN" sz="2000" dirty="0" smtClean="0"/>
              <a:t>/from </a:t>
            </a:r>
            <a:r>
              <a:rPr lang="zh-CN" altLang="en-US" sz="2000" dirty="0" smtClean="0"/>
              <a:t>父类文件名 </a:t>
            </a:r>
            <a:r>
              <a:rPr lang="en-US" altLang="zh-CN" sz="2000" dirty="0" smtClean="0"/>
              <a:t>import </a:t>
            </a:r>
            <a:r>
              <a:rPr lang="zh-CN" altLang="en-US" sz="2000" dirty="0" smtClean="0"/>
              <a:t>模块名称。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当多个包导入时，我们每个文件单独一行，杜绝多个文件写在同一行，并用逗号隔开。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84" y="4531493"/>
            <a:ext cx="5822185" cy="1417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461" y="3974123"/>
            <a:ext cx="257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小组样例展示：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003430"/>
      </p:ext>
    </p:extLst>
  </p:cSld>
  <p:clrMapOvr>
    <a:masterClrMapping/>
  </p:clrMapOvr>
  <p:transition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45123" y="1081454"/>
            <a:ext cx="334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G17</a:t>
            </a:r>
            <a:r>
              <a:rPr lang="zh-CN" altLang="en-US" sz="2400" dirty="0" smtClean="0"/>
              <a:t>的注释方面规范：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96138" y="2083777"/>
            <a:ext cx="8034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我们小组比较重视</a:t>
            </a:r>
            <a:r>
              <a:rPr lang="zh-CN" altLang="en-US" dirty="0"/>
              <a:t>质量而不是数量，有时候写的密密麻麻的注释显得代码界面不</a:t>
            </a:r>
            <a:r>
              <a:rPr lang="zh-CN" altLang="en-US" dirty="0" smtClean="0"/>
              <a:t>简洁</a:t>
            </a:r>
            <a:r>
              <a:rPr lang="zh-CN" altLang="en-US" dirty="0"/>
              <a:t>，</a:t>
            </a:r>
            <a:r>
              <a:rPr lang="zh-CN" altLang="en-US" dirty="0" smtClean="0"/>
              <a:t>往往会在关键的语句中添加注释。在编码过程中采用</a:t>
            </a:r>
            <a:r>
              <a:rPr lang="en-US" altLang="zh-CN" dirty="0" smtClean="0"/>
              <a:t>#</a:t>
            </a:r>
            <a:r>
              <a:rPr lang="zh-CN" altLang="en-US" dirty="0" smtClean="0"/>
              <a:t>符号来表示单行注释，用三对单引号来表示多行注释。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Python2.x</a:t>
            </a:r>
            <a:r>
              <a:rPr lang="zh-CN" altLang="en-US" dirty="0" smtClean="0"/>
              <a:t>的版本中往往要在代码的顶行前加上</a:t>
            </a:r>
            <a:r>
              <a:rPr lang="en-US" altLang="zh-CN" dirty="0"/>
              <a:t>#</a:t>
            </a:r>
            <a:r>
              <a:rPr lang="en-US" altLang="zh-CN" dirty="0" smtClean="0"/>
              <a:t>coding=utf-8</a:t>
            </a:r>
            <a:r>
              <a:rPr lang="zh-CN" altLang="en-US" dirty="0" smtClean="0"/>
              <a:t>（这样才可以在页面中写上中文注释）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303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205251" y="657072"/>
            <a:ext cx="324409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所要提交的产品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88423DAF-2103-4C8E-9034-562B1DA19235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A101670-90EC-4ECA-9C5C-57B49E359FCA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E987884D-A005-46F6-BB64-1D2963CF6876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ACF13797-ED7A-43FA-BD8E-D72327CE2A5C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3027952-07A2-4913-949C-BCC8AADDFB90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7A780696-0D8A-4736-8598-47BB2D76B7F4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58413964-5C70-43CB-903C-E962BF7322E2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8D626FF5-31D8-4DCB-8540-4788AA0F8952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A5A840DD-1D37-4518-889D-FC74E20C60DD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4D24C144-E775-4C6A-8CCD-B0D05DC57DB6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766B97A1-7366-4649-A576-4668227C63D5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09E37C8-7B27-4A22-B99A-2D4EC0DF7BDE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07423FC5-A4BA-409E-B9E8-AD442E0D49F5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1EE8FD68-0F3F-41CE-A05B-7B34D58AF95E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EAE5CFDB-A5AD-454E-A5F4-19E172DC843C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F56E75C7-2D89-4A17-BAFE-748B9103C72B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5BD656CD-382B-4561-AFB8-E7542FB0C67B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423" y="1696915"/>
            <a:ext cx="6301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文档</a:t>
            </a:r>
            <a:r>
              <a:rPr lang="en-US" altLang="zh-CN" dirty="0" smtClean="0"/>
              <a:t>PPT</a:t>
            </a:r>
            <a:r>
              <a:rPr lang="zh-CN" altLang="en-US" dirty="0" smtClean="0"/>
              <a:t>类以及可运行的</a:t>
            </a:r>
            <a:r>
              <a:rPr lang="en-US" altLang="zh-CN" dirty="0" smtClean="0"/>
              <a:t>APK</a:t>
            </a:r>
            <a:r>
              <a:rPr lang="zh-CN" altLang="en-US" dirty="0" smtClean="0"/>
              <a:t>文件， 和后台代码的源文件，数据库文件。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336647"/>
              </p:ext>
            </p:extLst>
          </p:nvPr>
        </p:nvGraphicFramePr>
        <p:xfrm>
          <a:off x="342900" y="2514599"/>
          <a:ext cx="5776546" cy="3736730"/>
        </p:xfrm>
        <a:graphic>
          <a:graphicData uri="http://schemas.openxmlformats.org/drawingml/2006/table">
            <a:tbl>
              <a:tblPr/>
              <a:tblGrid>
                <a:gridCol w="766702"/>
                <a:gridCol w="2992493"/>
                <a:gridCol w="733171"/>
                <a:gridCol w="1284180"/>
              </a:tblGrid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《项目可行性报告》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《项目管理计划》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4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《需求开发计划》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5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《软件需求规格说明书》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6.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《详细设计》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7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《总体设计》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8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《测试计划》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9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《编码与系统实现计划》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《测试报告》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4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11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《用户手册》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4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12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《项目总结报告》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003110"/>
      </p:ext>
    </p:extLst>
  </p:cSld>
  <p:clrMapOvr>
    <a:masterClrMapping/>
  </p:clrMapOvr>
  <p:transition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22031" y="1019908"/>
            <a:ext cx="230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小组注释样例展示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20" y="1551903"/>
            <a:ext cx="7308068" cy="48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09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5517858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4475559" y="8613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4434090" y="98857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22031" y="1019908"/>
            <a:ext cx="230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小组代码走查：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96138" y="1644162"/>
            <a:ext cx="7815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我们小组首先将编写好的代码进行内部走查，就是我们小组人员之间互相沟通交流，明白每个人编写的代码的每个步骤的含义。这样大大提高了我们编写代码的效率。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244362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其次我们进行了外部走查，让其他同学来查看我们的代码编写规范，并接受同学的提议，或者吸收学习其他小组的好的代码规范。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946521"/>
      </p:ext>
    </p:extLst>
  </p:cSld>
  <p:clrMapOvr>
    <a:masterClrMapping/>
  </p:clrMapOvr>
  <p:transition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测试文档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16889"/>
      </p:ext>
    </p:extLst>
  </p:cSld>
  <p:clrMapOvr>
    <a:masterClrMapping/>
  </p:clrMapOvr>
  <p:transition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13239" y="896815"/>
            <a:ext cx="1696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测试计划：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53" y="1224488"/>
            <a:ext cx="6518952" cy="52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331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48958" y="696760"/>
            <a:ext cx="1696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测试计划：</a:t>
            </a:r>
            <a:endParaRPr lang="zh-CN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63835" y="1204547"/>
            <a:ext cx="77251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6.1 </a:t>
            </a:r>
            <a:r>
              <a:rPr lang="zh-CN" altLang="en-US" dirty="0"/>
              <a:t>进度计划</a:t>
            </a:r>
          </a:p>
          <a:p>
            <a:r>
              <a:rPr lang="en-US" altLang="zh-CN" dirty="0"/>
              <a:t>2017-06-11</a:t>
            </a:r>
            <a:r>
              <a:rPr lang="zh-CN" altLang="en-US" dirty="0"/>
              <a:t>日开始进行测试，测试步骤为单元测试，集成测试，系统测试。</a:t>
            </a:r>
          </a:p>
          <a:p>
            <a:r>
              <a:rPr lang="en-US" altLang="zh-CN" dirty="0"/>
              <a:t>6.2 </a:t>
            </a:r>
            <a:r>
              <a:rPr lang="zh-CN" altLang="en-US" dirty="0"/>
              <a:t>具体测试实施任务时间和人员安排</a:t>
            </a:r>
          </a:p>
          <a:p>
            <a:r>
              <a:rPr lang="en-US" altLang="zh-CN" dirty="0"/>
              <a:t>6.2.1 </a:t>
            </a:r>
            <a:r>
              <a:rPr lang="zh-CN" altLang="en-US" dirty="0"/>
              <a:t>单元测试</a:t>
            </a:r>
          </a:p>
          <a:p>
            <a:r>
              <a:rPr lang="zh-CN" altLang="en-US" dirty="0"/>
              <a:t>					                 </a:t>
            </a:r>
          </a:p>
          <a:p>
            <a:r>
              <a:rPr lang="zh-CN" altLang="en-US" dirty="0"/>
              <a:t>时间	内容	测试人员</a:t>
            </a:r>
          </a:p>
          <a:p>
            <a:r>
              <a:rPr lang="en-US" altLang="zh-CN" dirty="0"/>
              <a:t>2017.06.11--2017.06.12	</a:t>
            </a:r>
            <a:r>
              <a:rPr lang="zh-CN" altLang="en-US" dirty="0"/>
              <a:t>网页下载器模块	陈妍蓝</a:t>
            </a:r>
          </a:p>
          <a:p>
            <a:r>
              <a:rPr lang="en-US" altLang="zh-CN" dirty="0"/>
              <a:t>2017.06.10--2017.06.12	URL</a:t>
            </a:r>
            <a:r>
              <a:rPr lang="zh-CN" altLang="en-US" dirty="0"/>
              <a:t>管理器模块	靳泽旭</a:t>
            </a:r>
          </a:p>
          <a:p>
            <a:r>
              <a:rPr lang="en-US" altLang="zh-CN" dirty="0"/>
              <a:t>2017.06.11--2017.06.12	</a:t>
            </a:r>
            <a:r>
              <a:rPr lang="zh-CN" altLang="en-US" dirty="0"/>
              <a:t>网页解析器模块	奕吉</a:t>
            </a:r>
          </a:p>
          <a:p>
            <a:r>
              <a:rPr lang="zh-CN" altLang="en-US" dirty="0"/>
              <a:t>      		</a:t>
            </a:r>
          </a:p>
          <a:p>
            <a:r>
              <a:rPr lang="en-US" altLang="zh-CN" dirty="0"/>
              <a:t>6.2.2 </a:t>
            </a:r>
            <a:r>
              <a:rPr lang="zh-CN" altLang="en-US" dirty="0"/>
              <a:t>集成测试</a:t>
            </a:r>
          </a:p>
          <a:p>
            <a:r>
              <a:rPr lang="zh-CN" altLang="en-US" dirty="0"/>
              <a:t>时间：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</a:t>
            </a:r>
          </a:p>
          <a:p>
            <a:r>
              <a:rPr lang="zh-CN" altLang="en-US" dirty="0"/>
              <a:t>内容：爬虫模块测试，</a:t>
            </a:r>
            <a:r>
              <a:rPr lang="en-US" altLang="zh-CN" dirty="0"/>
              <a:t>web</a:t>
            </a:r>
            <a:r>
              <a:rPr lang="zh-CN" altLang="en-US" dirty="0"/>
              <a:t>应用模块</a:t>
            </a:r>
          </a:p>
          <a:p>
            <a:r>
              <a:rPr lang="zh-CN" altLang="en-US" dirty="0"/>
              <a:t>测试人员：奕吉</a:t>
            </a:r>
          </a:p>
          <a:p>
            <a:r>
              <a:rPr lang="en-US" altLang="zh-CN" dirty="0"/>
              <a:t>6.2.3 </a:t>
            </a:r>
            <a:r>
              <a:rPr lang="zh-CN" altLang="en-US" dirty="0"/>
              <a:t>系统测试</a:t>
            </a:r>
          </a:p>
          <a:p>
            <a:r>
              <a:rPr lang="zh-CN" altLang="en-US" dirty="0"/>
              <a:t>时间：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</a:t>
            </a:r>
          </a:p>
          <a:p>
            <a:r>
              <a:rPr lang="zh-CN" altLang="en-US" dirty="0"/>
              <a:t>内容：用</a:t>
            </a:r>
            <a:r>
              <a:rPr lang="en-US" altLang="zh-CN" dirty="0" err="1"/>
              <a:t>AppScan</a:t>
            </a:r>
            <a:r>
              <a:rPr lang="zh-CN" altLang="en-US" dirty="0"/>
              <a:t>进行安全测试，压力测试。</a:t>
            </a:r>
          </a:p>
          <a:p>
            <a:r>
              <a:rPr lang="zh-CN" altLang="en-US" dirty="0"/>
              <a:t>测试人员：陈妍蓝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49409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单元测试：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04446" y="1503485"/>
            <a:ext cx="82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我们小组用</a:t>
            </a:r>
            <a:r>
              <a:rPr lang="en-US" altLang="zh-CN" sz="2000" dirty="0" smtClean="0"/>
              <a:t>Python</a:t>
            </a:r>
            <a:r>
              <a:rPr lang="zh-CN" altLang="en-US" sz="2000" dirty="0"/>
              <a:t>搭建</a:t>
            </a:r>
            <a:r>
              <a:rPr lang="zh-CN" altLang="en-US" sz="2000" dirty="0" smtClean="0"/>
              <a:t>后台管理人员网站，采用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自带的</a:t>
            </a:r>
            <a:r>
              <a:rPr lang="en-US" altLang="zh-CN" sz="2000" dirty="0" err="1" smtClean="0"/>
              <a:t>unittest</a:t>
            </a:r>
            <a:r>
              <a:rPr lang="zh-CN" altLang="en-US" sz="2000" dirty="0" smtClean="0"/>
              <a:t>框架来进行单元测试，我们小组三人根据之前详细设计中的对爬虫不同模块来进行测试。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45123" y="2813538"/>
            <a:ext cx="78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以网页下载器测试为例子：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38" y="3332285"/>
            <a:ext cx="75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程序源代码：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52284" y="3991516"/>
            <a:ext cx="46394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unittest</a:t>
            </a:r>
            <a:r>
              <a:rPr lang="en-US" altLang="zh-CN" dirty="0"/>
              <a:t> import </a:t>
            </a:r>
            <a:r>
              <a:rPr lang="en-US" altLang="zh-CN" dirty="0" err="1"/>
              <a:t>TestCase</a:t>
            </a:r>
            <a:endParaRPr lang="en-US" altLang="zh-CN" dirty="0"/>
          </a:p>
          <a:p>
            <a:r>
              <a:rPr lang="en-US" altLang="zh-CN" dirty="0"/>
              <a:t>from test import  </a:t>
            </a:r>
            <a:r>
              <a:rPr lang="en-US" altLang="zh-CN" dirty="0" err="1"/>
              <a:t>html_download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class </a:t>
            </a:r>
            <a:r>
              <a:rPr lang="en-US" altLang="zh-CN" dirty="0" err="1"/>
              <a:t>TestHtmlDownload</a:t>
            </a:r>
            <a:r>
              <a:rPr lang="en-US" altLang="zh-CN" dirty="0"/>
              <a:t>(</a:t>
            </a:r>
            <a:r>
              <a:rPr lang="en-US" altLang="zh-CN" dirty="0" err="1"/>
              <a:t>TestCase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en-US" altLang="zh-CN" dirty="0" err="1"/>
              <a:t>test_download</a:t>
            </a:r>
            <a:r>
              <a:rPr lang="en-US" altLang="zh-CN" dirty="0"/>
              <a:t>(self):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url</a:t>
            </a:r>
            <a:r>
              <a:rPr lang="en-US" altLang="zh-CN" dirty="0"/>
              <a:t> = "http://jsxy.zucc.edu.cn/index.html"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sz</a:t>
            </a:r>
            <a:r>
              <a:rPr lang="en-US" altLang="zh-CN" dirty="0"/>
              <a:t> = </a:t>
            </a:r>
            <a:r>
              <a:rPr lang="en-US" altLang="zh-CN" dirty="0" err="1"/>
              <a:t>html_download.HtmlDownload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self.assertEqual</a:t>
            </a:r>
            <a:r>
              <a:rPr lang="en-US" altLang="zh-CN" dirty="0"/>
              <a:t>(</a:t>
            </a:r>
            <a:r>
              <a:rPr lang="en-US" altLang="zh-CN" dirty="0" err="1"/>
              <a:t>sz.download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),200)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91966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单元测试截图：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8" y="1653256"/>
            <a:ext cx="7229184" cy="26826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46" y="4335919"/>
            <a:ext cx="6967677" cy="21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83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72766" y="984738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测试用例：</a:t>
            </a:r>
            <a:endParaRPr lang="zh-CN" altLang="en-US" sz="20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582484"/>
              </p:ext>
            </p:extLst>
          </p:nvPr>
        </p:nvGraphicFramePr>
        <p:xfrm>
          <a:off x="763104" y="1797661"/>
          <a:ext cx="7026465" cy="4084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文档" r:id="rId3" imgW="5833515" imgH="3208075" progId="Word.Document.12">
                  <p:embed/>
                </p:oleObj>
              </mc:Choice>
              <mc:Fallback>
                <p:oleObj name="文档" r:id="rId3" imgW="5833515" imgH="32080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3104" y="1797661"/>
                        <a:ext cx="7026465" cy="4084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1604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342900" y="86164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集成测试：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1" y="2243258"/>
            <a:ext cx="9004473" cy="4409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031" y="1459523"/>
            <a:ext cx="8431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下用</a:t>
            </a:r>
            <a:r>
              <a:rPr lang="en-US" altLang="zh-CN" dirty="0" smtClean="0"/>
              <a:t>HPE UFT</a:t>
            </a:r>
            <a:r>
              <a:rPr lang="zh-CN" altLang="en-US" dirty="0" smtClean="0"/>
              <a:t>进行测试，通过录制设置</a:t>
            </a:r>
            <a:r>
              <a:rPr lang="en-US" altLang="zh-CN" dirty="0" smtClean="0"/>
              <a:t>web</a:t>
            </a:r>
            <a:r>
              <a:rPr lang="zh-CN" altLang="en-US" dirty="0" smtClean="0"/>
              <a:t>事件，添加</a:t>
            </a:r>
            <a:r>
              <a:rPr lang="en-US" altLang="zh-CN" dirty="0" smtClean="0"/>
              <a:t>URL</a:t>
            </a:r>
            <a:r>
              <a:rPr lang="zh-CN" altLang="en-US" dirty="0" smtClean="0"/>
              <a:t>后进行整个功能操作，进行测试并发现问题。如图是生成的脚本文件。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0964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集成测试：</a:t>
            </a:r>
            <a:endParaRPr lang="en-US" altLang="zh-CN" sz="2000" dirty="0" smtClean="0"/>
          </a:p>
          <a:p>
            <a:r>
              <a:rPr lang="zh-CN" altLang="en-US" sz="2000" dirty="0" smtClean="0"/>
              <a:t>生成的报告文件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1"/>
            <a:ext cx="8889023" cy="38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096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330867" y="683449"/>
            <a:ext cx="3244096" cy="839380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更改后的项目计划书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88423DAF-2103-4C8E-9034-562B1DA19235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A101670-90EC-4ECA-9C5C-57B49E359FCA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E987884D-A005-46F6-BB64-1D2963CF6876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ACF13797-ED7A-43FA-BD8E-D72327CE2A5C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3027952-07A2-4913-949C-BCC8AADDFB90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7A780696-0D8A-4736-8598-47BB2D76B7F4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58413964-5C70-43CB-903C-E962BF7322E2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8D626FF5-31D8-4DCB-8540-4788AA0F8952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A5A840DD-1D37-4518-889D-FC74E20C60DD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4D24C144-E775-4C6A-8CCD-B0D05DC57DB6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766B97A1-7366-4649-A576-4668227C63D5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709E37C8-7B27-4A22-B99A-2D4EC0DF7BDE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07423FC5-A4BA-409E-B9E8-AD442E0D49F5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1EE8FD68-0F3F-41CE-A05B-7B34D58AF95E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EAE5CFDB-A5AD-454E-A5F4-19E172DC843C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F56E75C7-2D89-4A17-BAFE-748B9103C72B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5BD656CD-382B-4561-AFB8-E7542FB0C67B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07397"/>
              </p:ext>
            </p:extLst>
          </p:nvPr>
        </p:nvGraphicFramePr>
        <p:xfrm>
          <a:off x="413238" y="1732085"/>
          <a:ext cx="8490309" cy="4870942"/>
        </p:xfrm>
        <a:graphic>
          <a:graphicData uri="http://schemas.openxmlformats.org/drawingml/2006/table">
            <a:tbl>
              <a:tblPr/>
              <a:tblGrid>
                <a:gridCol w="1934489"/>
                <a:gridCol w="3405921"/>
                <a:gridCol w="3149899"/>
              </a:tblGrid>
              <a:tr h="52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关键时间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任务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要求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第一、二周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完成和完善可行性分析报告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电子版交给组长，由组长汇总报告，检查并提交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第三周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完成项目管理计划书初稿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电子版交给组长，由组长汇总报告，检查并提交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第四周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完成需求说明初稿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电子版交给组长，由组长汇总报告，检查并提交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第五周、六周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完成完善需求规格说明书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电子版交给组长，由组长汇总报告，检查并提交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第七、八周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完成系统设计（包括总体设计和详细设计）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小组人员共同对总体设计和概要设计的一些算法进行探讨。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第十，十一周，十二周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软件的编码实现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开始具体的程序编写工作，分别实现各个模块功能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第十三、十四周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编写好的系统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记录测试过程中出现的问题，并记录下来，写成文档。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4465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第十五周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软件测试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对软件进行全方位的测试，包括单元测试，系统测试，集成测试。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761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第十六周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编写用户手册，测试文档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经过测试写好测试文档，并且编写用户测试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0095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系统测试：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25315" y="1512277"/>
            <a:ext cx="8326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我们采用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公司的</a:t>
            </a:r>
            <a:r>
              <a:rPr lang="en-US" altLang="zh-CN" dirty="0" err="1" smtClean="0"/>
              <a:t>AppScan</a:t>
            </a:r>
            <a:r>
              <a:rPr lang="zh-CN" altLang="en-US" dirty="0" smtClean="0"/>
              <a:t>来进行安全测试和压力测试，（主要针对安全测试：</a:t>
            </a:r>
            <a:r>
              <a:rPr lang="en-US" altLang="zh-CN" dirty="0" smtClean="0"/>
              <a:t>SQL</a:t>
            </a:r>
            <a:r>
              <a:rPr lang="zh-CN" altLang="en-US" dirty="0"/>
              <a:t>注入</a:t>
            </a:r>
            <a:r>
              <a:rPr lang="zh-CN" altLang="en-US" dirty="0" smtClean="0"/>
              <a:t>问题，页面响应问题，用户信息安全的问题），具体问题可参考生成的网络安全报告。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6" y="2565619"/>
            <a:ext cx="5203206" cy="42648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4" y="2325660"/>
            <a:ext cx="2794951" cy="283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9229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6332" y="2303585"/>
            <a:ext cx="7614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针对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问题的处理，我们在用户登录</a:t>
            </a:r>
            <a:r>
              <a:rPr lang="zh-CN" altLang="en-US" dirty="0"/>
              <a:t>时将在 </a:t>
            </a:r>
            <a:r>
              <a:rPr lang="en-US" altLang="zh-CN" dirty="0"/>
              <a:t>Cookie </a:t>
            </a:r>
            <a:r>
              <a:rPr lang="zh-CN" altLang="en-US" dirty="0"/>
              <a:t>中设置“</a:t>
            </a:r>
            <a:r>
              <a:rPr lang="en-US" altLang="zh-CN" dirty="0"/>
              <a:t>Expires”</a:t>
            </a:r>
            <a:r>
              <a:rPr lang="zh-CN" altLang="en-US" dirty="0" smtClean="0"/>
              <a:t>字段（默认失效时间），</a:t>
            </a:r>
            <a:endParaRPr lang="en-US" altLang="zh-CN" dirty="0" smtClean="0"/>
          </a:p>
          <a:p>
            <a:r>
              <a:rPr lang="zh-CN" altLang="en-US" dirty="0" smtClean="0"/>
              <a:t>增加代码如下：</a:t>
            </a:r>
            <a:endParaRPr lang="en-US" altLang="zh-CN" dirty="0" smtClean="0"/>
          </a:p>
          <a:p>
            <a:r>
              <a:rPr lang="en-US" altLang="zh-CN" sz="2000" dirty="0" err="1">
                <a:solidFill>
                  <a:srgbClr val="FF0000"/>
                </a:solidFill>
              </a:rPr>
              <a:t>Response.Cookies</a:t>
            </a:r>
            <a:r>
              <a:rPr lang="en-US" altLang="zh-CN" sz="2000" dirty="0">
                <a:solidFill>
                  <a:srgbClr val="FF0000"/>
                </a:solidFill>
              </a:rPr>
              <a:t>(“</a:t>
            </a:r>
            <a:r>
              <a:rPr lang="en-US" altLang="zh-CN" sz="2000" dirty="0" smtClean="0">
                <a:solidFill>
                  <a:srgbClr val="FF0000"/>
                </a:solidFill>
              </a:rPr>
              <a:t>username</a:t>
            </a:r>
            <a:r>
              <a:rPr lang="en-US" altLang="zh-CN" sz="2000" dirty="0">
                <a:solidFill>
                  <a:srgbClr val="FF0000"/>
                </a:solidFill>
              </a:rPr>
              <a:t>”).Expires=Date+1</a:t>
            </a:r>
            <a:r>
              <a:rPr lang="en-US" altLang="zh-CN" sz="2000" dirty="0"/>
              <a:t>  </a:t>
            </a:r>
            <a:endParaRPr lang="en-US" altLang="zh-CN" sz="2000" dirty="0" smtClean="0"/>
          </a:p>
          <a:p>
            <a:r>
              <a:rPr lang="zh-CN" altLang="en-US" dirty="0" smtClean="0"/>
              <a:t>便</a:t>
            </a:r>
            <a:r>
              <a:rPr lang="zh-CN" altLang="en-US" dirty="0"/>
              <a:t>可以</a:t>
            </a:r>
            <a:r>
              <a:rPr lang="zh-CN" altLang="en-US" dirty="0" smtClean="0"/>
              <a:t>做到避免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的信息被他人窃取。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针对登录请求中的用户输入的密码和用户名未经过加密等</a:t>
            </a:r>
            <a:r>
              <a:rPr lang="zh-CN" altLang="en-US" dirty="0"/>
              <a:t>处理，我们将用户输入的密码和用户名通过加密连接（如 </a:t>
            </a:r>
            <a:r>
              <a:rPr lang="en-US" altLang="zh-CN" dirty="0"/>
              <a:t>SSL</a:t>
            </a:r>
            <a:r>
              <a:rPr lang="zh-CN" altLang="en-US" dirty="0"/>
              <a:t>）将其发送到服务器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485" y="1099038"/>
            <a:ext cx="2098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针对系统安全的改进：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926541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19808" y="984738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确认测试（</a:t>
            </a:r>
            <a:r>
              <a:rPr lang="en-US" altLang="zh-CN" sz="2800" dirty="0"/>
              <a:t> Alpha</a:t>
            </a:r>
            <a:r>
              <a:rPr lang="zh-CN" altLang="en-US" sz="2800" dirty="0"/>
              <a:t>测试</a:t>
            </a:r>
            <a:r>
              <a:rPr lang="zh-CN" altLang="en-US" sz="2800" dirty="0" smtClean="0"/>
              <a:t>）：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863969"/>
            <a:ext cx="8054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我们同过</a:t>
            </a:r>
            <a:r>
              <a:rPr lang="en-US" altLang="zh-CN" dirty="0"/>
              <a:t>Alpha</a:t>
            </a:r>
            <a:r>
              <a:rPr lang="zh-CN" altLang="en-US" dirty="0"/>
              <a:t>测试</a:t>
            </a:r>
            <a:r>
              <a:rPr lang="zh-CN" altLang="en-US" dirty="0" smtClean="0"/>
              <a:t>来模拟用户</a:t>
            </a:r>
            <a:r>
              <a:rPr lang="zh-CN" altLang="en-US" dirty="0"/>
              <a:t>实际环境进行了</a:t>
            </a:r>
            <a:r>
              <a:rPr lang="zh-CN" altLang="en-US" dirty="0" smtClean="0"/>
              <a:t>相关测试，我们开发人员坐</a:t>
            </a:r>
            <a:r>
              <a:rPr lang="zh-CN" altLang="en-US" dirty="0"/>
              <a:t>在旁边，让用户代表（杜潇天）来进行用户测试</a:t>
            </a:r>
            <a:r>
              <a:rPr lang="zh-CN" altLang="en-US" dirty="0" smtClean="0"/>
              <a:t>，我们作为开发</a:t>
            </a:r>
            <a:r>
              <a:rPr lang="zh-CN" altLang="en-US" dirty="0"/>
              <a:t>者随时记录下错误情况和使用中的问题。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07" y="2580543"/>
            <a:ext cx="5468816" cy="41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2273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6656297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5591752" y="94366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5526585" y="1097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551182" y="1160557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用户测试反馈：</a:t>
            </a:r>
          </a:p>
        </p:txBody>
      </p:sp>
      <p:sp>
        <p:nvSpPr>
          <p:cNvPr id="6" name="矩形 5"/>
          <p:cNvSpPr/>
          <p:nvPr/>
        </p:nvSpPr>
        <p:spPr>
          <a:xfrm>
            <a:off x="696138" y="1991032"/>
            <a:ext cx="78158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学生代表（杜潇天）：</a:t>
            </a:r>
            <a:endParaRPr lang="en-US" altLang="zh-CN" dirty="0"/>
          </a:p>
          <a:p>
            <a:r>
              <a:rPr lang="zh-CN" altLang="en-US" dirty="0"/>
              <a:t>我们将已经完成好的部分功能的管理员网站交于用户代表进行测试，也得到了较为不错得反馈，最基本的功能得到了实现，能够查看部分新闻，新建新闻，修改新闻等，但整体的功能实现的较少，没有突出的特点。根据用户测试后的反馈来看，本组的管理员系统网站的最基本功能是已经实现，但功能模块较少，一些功能的可用性还需加强。（</a:t>
            </a:r>
            <a:r>
              <a:rPr lang="en-US" altLang="zh-CN" dirty="0"/>
              <a:t>3.5</a:t>
            </a:r>
            <a:r>
              <a:rPr lang="zh-CN" altLang="en-US" dirty="0"/>
              <a:t>星好评）</a:t>
            </a:r>
          </a:p>
        </p:txBody>
      </p:sp>
      <p:sp>
        <p:nvSpPr>
          <p:cNvPr id="7" name="矩形 6"/>
          <p:cNvSpPr/>
          <p:nvPr/>
        </p:nvSpPr>
        <p:spPr>
          <a:xfrm>
            <a:off x="696138" y="4424515"/>
            <a:ext cx="7559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学生代表（杜潇天）：</a:t>
            </a:r>
            <a:endParaRPr lang="en-US" altLang="zh-CN" dirty="0"/>
          </a:p>
          <a:p>
            <a:r>
              <a:rPr lang="zh-CN" altLang="en-US" dirty="0"/>
              <a:t>我们将已经完成好的部分功能的管理员网站交于用户代表进行测试，也得到了较为不错得反馈，最基本的功能得到了实现，能够查看部分新闻，新建新闻，修改新闻等，但整体的功能实现的较少，没有突出的特点。根据用户测试后的反馈来看，本组的管理员系统网站的最基本功能是已经实现，但功能模块较少，一些功能的可用性还需加强。（</a:t>
            </a:r>
            <a:r>
              <a:rPr lang="en-US" altLang="zh-CN" dirty="0"/>
              <a:t>3.5</a:t>
            </a:r>
            <a:r>
              <a:rPr lang="zh-CN" altLang="en-US" dirty="0"/>
              <a:t>星好评）</a:t>
            </a:r>
          </a:p>
        </p:txBody>
      </p:sp>
    </p:spTree>
    <p:extLst>
      <p:ext uri="{BB962C8B-B14F-4D97-AF65-F5344CB8AC3E}">
        <p14:creationId xmlns:p14="http://schemas.microsoft.com/office/powerpoint/2010/main" val="178813147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5520385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7868720" y="91800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6727140" y="89664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6674427" y="100993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80292" y="923192"/>
            <a:ext cx="226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用户手册：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0292" y="1644162"/>
            <a:ext cx="757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我们在已经实现的编码基础之上，编写用户手册，给用户在操作上带来极大地便捷和帮助。详见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用户手册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文档。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5" y="2259817"/>
            <a:ext cx="8387862" cy="42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0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程序清单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3556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2D22028-C64E-421D-BD49-5A571DC4D78E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4E373A7-76A5-40D2-9B22-B594AAE77FAA}"/>
              </a:ext>
            </a:extLst>
          </p:cNvPr>
          <p:cNvSpPr txBox="1"/>
          <p:nvPr/>
        </p:nvSpPr>
        <p:spPr>
          <a:xfrm>
            <a:off x="1217233" y="96799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104EDBD-040F-4FCF-ABB2-B198231D9A50}"/>
              </a:ext>
            </a:extLst>
          </p:cNvPr>
          <p:cNvSpPr txBox="1"/>
          <p:nvPr/>
        </p:nvSpPr>
        <p:spPr>
          <a:xfrm>
            <a:off x="2281922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2F95490C-5371-4A85-87A6-7988B7EA06AD}"/>
              </a:ext>
            </a:extLst>
          </p:cNvPr>
          <p:cNvCxnSpPr/>
          <p:nvPr/>
        </p:nvCxnSpPr>
        <p:spPr>
          <a:xfrm>
            <a:off x="1197416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7E3F8CE-8464-4182-BAA7-180FEE4A0565}"/>
              </a:ext>
            </a:extLst>
          </p:cNvPr>
          <p:cNvCxnSpPr/>
          <p:nvPr/>
        </p:nvCxnSpPr>
        <p:spPr>
          <a:xfrm>
            <a:off x="231360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4870AA62-1EAA-4FA9-B610-5F2B4311B31E}"/>
              </a:ext>
            </a:extLst>
          </p:cNvPr>
          <p:cNvCxnSpPr/>
          <p:nvPr/>
        </p:nvCxnSpPr>
        <p:spPr>
          <a:xfrm>
            <a:off x="3366207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BB10A637-47D5-4ABC-B00F-97ABD9C6DE21}"/>
              </a:ext>
            </a:extLst>
          </p:cNvPr>
          <p:cNvSpPr txBox="1"/>
          <p:nvPr/>
        </p:nvSpPr>
        <p:spPr>
          <a:xfrm>
            <a:off x="3350520" y="90944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395735-8A30-470F-83AB-59CF6506B433}"/>
              </a:ext>
            </a:extLst>
          </p:cNvPr>
          <p:cNvSpPr txBox="1"/>
          <p:nvPr/>
        </p:nvSpPr>
        <p:spPr>
          <a:xfrm>
            <a:off x="4426431" y="87921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03B2457B-F91E-4F89-B95A-C8B8029F4D77}"/>
              </a:ext>
            </a:extLst>
          </p:cNvPr>
          <p:cNvCxnSpPr/>
          <p:nvPr/>
        </p:nvCxnSpPr>
        <p:spPr>
          <a:xfrm>
            <a:off x="4422531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321EF45-4CE7-44C5-90BB-B301F06DFAC0}"/>
              </a:ext>
            </a:extLst>
          </p:cNvPr>
          <p:cNvCxnSpPr/>
          <p:nvPr/>
        </p:nvCxnSpPr>
        <p:spPr>
          <a:xfrm>
            <a:off x="5524284" y="9103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364B2A68-CFF7-4F8A-9E04-3EB0224DE7F2}"/>
              </a:ext>
            </a:extLst>
          </p:cNvPr>
          <p:cNvCxnSpPr/>
          <p:nvPr/>
        </p:nvCxnSpPr>
        <p:spPr>
          <a:xfrm>
            <a:off x="6644350" y="72322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2A5FE28D-61AE-434E-ABCE-18D18B4B0552}"/>
              </a:ext>
            </a:extLst>
          </p:cNvPr>
          <p:cNvSpPr txBox="1"/>
          <p:nvPr/>
        </p:nvSpPr>
        <p:spPr>
          <a:xfrm>
            <a:off x="5520385" y="98857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42BE0992-8CE5-4739-99EB-1E8AACC8C696}"/>
              </a:ext>
            </a:extLst>
          </p:cNvPr>
          <p:cNvCxnSpPr/>
          <p:nvPr/>
        </p:nvCxnSpPr>
        <p:spPr>
          <a:xfrm>
            <a:off x="7789569" y="8792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5B26C31-47CB-4156-91B6-F5F537FEE1DF}"/>
              </a:ext>
            </a:extLst>
          </p:cNvPr>
          <p:cNvSpPr txBox="1"/>
          <p:nvPr/>
        </p:nvSpPr>
        <p:spPr>
          <a:xfrm>
            <a:off x="6676645" y="72472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674D9D2-8D55-4782-B36D-8F505E4E8BE0}"/>
              </a:ext>
            </a:extLst>
          </p:cNvPr>
          <p:cNvSpPr txBox="1"/>
          <p:nvPr/>
        </p:nvSpPr>
        <p:spPr>
          <a:xfrm>
            <a:off x="-24006" y="87921"/>
            <a:ext cx="1440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C0343-5E52-404A-9B73-5739C9FC28DD}"/>
              </a:ext>
            </a:extLst>
          </p:cNvPr>
          <p:cNvSpPr/>
          <p:nvPr/>
        </p:nvSpPr>
        <p:spPr>
          <a:xfrm>
            <a:off x="7895317" y="115548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D85CE40-43C3-42B5-A728-EF2F077DFA72}"/>
              </a:ext>
            </a:extLst>
          </p:cNvPr>
          <p:cNvSpPr txBox="1"/>
          <p:nvPr/>
        </p:nvSpPr>
        <p:spPr>
          <a:xfrm>
            <a:off x="7855584" y="133289"/>
            <a:ext cx="154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程序清单</a:t>
            </a:r>
            <a:endParaRPr lang="zh-HK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888023"/>
            <a:ext cx="238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爬虫程序清单：</a:t>
            </a:r>
            <a:endParaRPr lang="zh-CN" altLang="en-US" dirty="0"/>
          </a:p>
        </p:txBody>
      </p:sp>
      <p:pic>
        <p:nvPicPr>
          <p:cNvPr id="36" name="图片 3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7" y="2440158"/>
            <a:ext cx="3649980" cy="2804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486" y="1732085"/>
            <a:ext cx="281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目录结构图：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2485" y="703357"/>
            <a:ext cx="2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主程序截图</a:t>
            </a:r>
            <a:r>
              <a:rPr lang="zh-CN" altLang="en-US" dirty="0" smtClean="0">
                <a:sym typeface="Wingdings" pitchFamily="2" charset="2"/>
              </a:rPr>
              <a:t>：（部分）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08" y="1329345"/>
            <a:ext cx="5239120" cy="52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07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708" y="782515"/>
            <a:ext cx="3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应用程序模块程序清单：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2708" y="1714500"/>
            <a:ext cx="290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目录结构：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" y="2417884"/>
            <a:ext cx="3515751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5723" y="439615"/>
            <a:ext cx="233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Views.py</a:t>
            </a:r>
            <a:r>
              <a:rPr lang="zh-CN" altLang="en-US" dirty="0" smtClean="0"/>
              <a:t>程序截图（部分）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54" y="1327638"/>
            <a:ext cx="55871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11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485" y="474785"/>
            <a:ext cx="175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用户系统</a:t>
            </a:r>
            <a:r>
              <a:rPr lang="en-US" altLang="zh-CN" dirty="0" smtClean="0"/>
              <a:t>(APP</a:t>
            </a:r>
            <a:r>
              <a:rPr lang="zh-CN" altLang="en-US" dirty="0" smtClean="0"/>
              <a:t>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3731" y="613284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界面源程序图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85" y="1206950"/>
            <a:ext cx="5592746" cy="54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942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项目总结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07439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05557" y="710184"/>
            <a:ext cx="1280343" cy="626247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小组人员职位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F8AE92C0-BC28-415E-B2ED-BA5949D2D716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B8E5066-3746-4FBA-8AFA-C1755DC9A6BB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DE8FCF15-90C4-4D12-A372-A0DEF8AED877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13071F02-F9AD-4A06-8180-C5BA90D29709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C3B40ED-08EA-4033-8815-A53DBFFC1066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CD6874E3-5594-4A21-AE35-9D3FB1BF2B25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EE15E08D-0DD5-4275-AC97-F1859DABE6DC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CA0A8A70-8751-499A-8C71-CEC7B3215330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D9EAFE2-C1E7-4657-8558-9D9D58C6B0B0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09CCF449-127C-477D-8ED8-70A9C1403B1E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5FAA4EB1-D7BD-4CE1-A1A5-F4973960288D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ADFA61CB-CCB6-4E47-AA80-D3D018D4062A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608717B4-68E9-40A1-BDA5-A52A49DB9F73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77C34F6C-D02A-4DB9-90AE-3556E5A74198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126A30B2-3030-49E4-A44E-64A95D96B529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7731E59A-0995-4BA5-9A25-9E72B5B2F481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2EC73DAF-1FD6-4C6B-8AC7-68DAD94838DD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72562"/>
              </p:ext>
            </p:extLst>
          </p:nvPr>
        </p:nvGraphicFramePr>
        <p:xfrm>
          <a:off x="126427" y="1439947"/>
          <a:ext cx="8648297" cy="5120640"/>
        </p:xfrm>
        <a:graphic>
          <a:graphicData uri="http://schemas.openxmlformats.org/drawingml/2006/table">
            <a:tbl>
              <a:tblPr/>
              <a:tblGrid>
                <a:gridCol w="2882089"/>
                <a:gridCol w="2883104"/>
                <a:gridCol w="2883104"/>
              </a:tblGrid>
              <a:tr h="7061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Java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程序员（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APP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端）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熟悉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java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的编程和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XML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语言的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UI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设计和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Android Studio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的操作平台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靳泽旭，陈妍蓝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后台网站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Python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熟悉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HTML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语言前端的编写和后台数据的交互操作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奕吉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数据库设计员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熟悉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SQL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语句，熟练使用数据库（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sqlite3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）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奕吉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3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文档维护员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熟悉使用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Word</a:t>
                      </a: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及</a:t>
                      </a:r>
                      <a:r>
                        <a:rPr lang="en-US" sz="1600" b="1" kern="100" dirty="0" err="1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Powerpoint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陈妍蓝，靳泽旭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2353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美工设计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熟练地应用</a:t>
                      </a:r>
                      <a:r>
                        <a:rPr lang="en-US" sz="1600" b="1" kern="100" dirty="0" err="1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Axure</a:t>
                      </a: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RP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,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靳泽旭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4157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软件测试员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能有耐心，熟练地使用开发工具的工具和编写测试文档，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（单元测试，集成测试，系统测试，确认测试）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靳泽旭，陈妍蓝，奕吉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2353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 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 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 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需求分析员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整理需求分析并以撰写需求分析分析文档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陈妍蓝，靳泽旭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总结人员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负责最后的收尾工作并撰写总结文档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奕吉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2353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会议记录员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每次记录会议的内容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0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软件配置工具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能使用</a:t>
                      </a:r>
                      <a:r>
                        <a:rPr lang="en-US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Git</a:t>
                      </a:r>
                      <a:r>
                        <a:rPr lang="zh-CN" sz="1600" b="1" kern="10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配置管理工具来进行跟踪和控制活动</a:t>
                      </a:r>
                      <a:endParaRPr lang="zh-CN" sz="16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ED7D3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陈妍蓝，奕吉，靳泽旭</a:t>
                      </a:r>
                      <a:endParaRPr lang="zh-CN" sz="16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3800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6278" y="669106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研究方法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研究结果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问题讨论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20079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/>
          <p:cNvSpPr/>
          <p:nvPr/>
        </p:nvSpPr>
        <p:spPr>
          <a:xfrm>
            <a:off x="6762922" y="114524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10746" y="101922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调查访谈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68410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系统特性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945804" y="9128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03317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6292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成员分工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979503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308762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698717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1263" y="2066192"/>
            <a:ext cx="772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在项目的最后阶段，我们完成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的应用模块，爬虫模块，提交了测试文档，测试报告，测试用例，源程序代码等。实现了用户模块的登录，账号信息的修改，新闻的添加和新闻的修改和从官网爬取信息。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经过一学期摸爬打滚，从项目的确定到最后项目的部分功能的实现，我们小组从不知从何开始到会编写代码等。通过一个</a:t>
            </a:r>
            <a:r>
              <a:rPr lang="zh-CN" altLang="en-US" dirty="0"/>
              <a:t>学期</a:t>
            </a:r>
            <a:r>
              <a:rPr lang="zh-CN" altLang="en-US" dirty="0" smtClean="0"/>
              <a:t>的学习和一个项目的过程，学到了许许多多多的内容。印象最深的就是项目过程中需求分析真的很重要，如果用户改一下需求，对于我们来说真的很麻烦，又要改界面，又要改模块功能等，但用户是上帝，就又必须照着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2595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130843" y="928352"/>
            <a:ext cx="1093895" cy="955612"/>
            <a:chOff x="882603" y="2302677"/>
            <a:chExt cx="1093895" cy="955612"/>
          </a:xfrm>
          <a:solidFill>
            <a:srgbClr val="E74E3E"/>
          </a:solidFill>
        </p:grpSpPr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882603" y="2302677"/>
              <a:ext cx="820672" cy="955612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362082" y="2640858"/>
              <a:ext cx="386396" cy="443988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667783" y="2400113"/>
              <a:ext cx="273223" cy="299340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088524" y="2679029"/>
              <a:ext cx="408829" cy="66632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087855" y="2815306"/>
              <a:ext cx="344542" cy="673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082497" y="2945221"/>
              <a:ext cx="244427" cy="146657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748478" y="2540408"/>
              <a:ext cx="228020" cy="273223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93107" y="2473776"/>
              <a:ext cx="204247" cy="66632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265838" y="2002558"/>
            <a:ext cx="1949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总体设计文档，先前文档的修改：</a:t>
            </a:r>
            <a:endParaRPr lang="en-US" altLang="zh-CN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336095" y="2135990"/>
            <a:ext cx="1744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</a:t>
            </a:r>
            <a:endParaRPr lang="en-US" altLang="zh-CN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靳泽旭，</a:t>
            </a:r>
            <a:endParaRPr lang="en-US" altLang="zh-CN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奕吉</a:t>
            </a:r>
            <a:endParaRPr lang="zh-HK" altLang="zh-HK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089145" y="928352"/>
            <a:ext cx="1229112" cy="958730"/>
            <a:chOff x="2855366" y="2301118"/>
            <a:chExt cx="1229112" cy="958730"/>
          </a:xfrm>
          <a:solidFill>
            <a:srgbClr val="E74E3E"/>
          </a:solidFill>
        </p:grpSpPr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2855366" y="2531318"/>
              <a:ext cx="807015" cy="728530"/>
            </a:xfrm>
            <a:custGeom>
              <a:avLst/>
              <a:gdLst>
                <a:gd name="T0" fmla="*/ 129 w 908"/>
                <a:gd name="T1" fmla="*/ 646 h 819"/>
                <a:gd name="T2" fmla="*/ 86 w 908"/>
                <a:gd name="T3" fmla="*/ 646 h 819"/>
                <a:gd name="T4" fmla="*/ 0 w 908"/>
                <a:gd name="T5" fmla="*/ 560 h 819"/>
                <a:gd name="T6" fmla="*/ 0 w 908"/>
                <a:gd name="T7" fmla="*/ 87 h 819"/>
                <a:gd name="T8" fmla="*/ 87 w 908"/>
                <a:gd name="T9" fmla="*/ 0 h 819"/>
                <a:gd name="T10" fmla="*/ 822 w 908"/>
                <a:gd name="T11" fmla="*/ 0 h 819"/>
                <a:gd name="T12" fmla="*/ 908 w 908"/>
                <a:gd name="T13" fmla="*/ 90 h 819"/>
                <a:gd name="T14" fmla="*/ 908 w 908"/>
                <a:gd name="T15" fmla="*/ 470 h 819"/>
                <a:gd name="T16" fmla="*/ 908 w 908"/>
                <a:gd name="T17" fmla="*/ 557 h 819"/>
                <a:gd name="T18" fmla="*/ 818 w 908"/>
                <a:gd name="T19" fmla="*/ 646 h 819"/>
                <a:gd name="T20" fmla="*/ 338 w 908"/>
                <a:gd name="T21" fmla="*/ 646 h 819"/>
                <a:gd name="T22" fmla="*/ 313 w 908"/>
                <a:gd name="T23" fmla="*/ 656 h 819"/>
                <a:gd name="T24" fmla="*/ 166 w 908"/>
                <a:gd name="T25" fmla="*/ 804 h 819"/>
                <a:gd name="T26" fmla="*/ 156 w 908"/>
                <a:gd name="T27" fmla="*/ 813 h 819"/>
                <a:gd name="T28" fmla="*/ 139 w 908"/>
                <a:gd name="T29" fmla="*/ 817 h 819"/>
                <a:gd name="T30" fmla="*/ 130 w 908"/>
                <a:gd name="T31" fmla="*/ 802 h 819"/>
                <a:gd name="T32" fmla="*/ 129 w 908"/>
                <a:gd name="T33" fmla="*/ 770 h 819"/>
                <a:gd name="T34" fmla="*/ 129 w 908"/>
                <a:gd name="T35" fmla="*/ 64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8" h="819">
                  <a:moveTo>
                    <a:pt x="129" y="646"/>
                  </a:moveTo>
                  <a:cubicBezTo>
                    <a:pt x="114" y="646"/>
                    <a:pt x="100" y="646"/>
                    <a:pt x="86" y="646"/>
                  </a:cubicBezTo>
                  <a:cubicBezTo>
                    <a:pt x="38" y="646"/>
                    <a:pt x="0" y="608"/>
                    <a:pt x="0" y="560"/>
                  </a:cubicBezTo>
                  <a:cubicBezTo>
                    <a:pt x="0" y="402"/>
                    <a:pt x="0" y="245"/>
                    <a:pt x="0" y="87"/>
                  </a:cubicBezTo>
                  <a:cubicBezTo>
                    <a:pt x="0" y="38"/>
                    <a:pt x="38" y="0"/>
                    <a:pt x="87" y="0"/>
                  </a:cubicBezTo>
                  <a:cubicBezTo>
                    <a:pt x="332" y="0"/>
                    <a:pt x="577" y="0"/>
                    <a:pt x="822" y="0"/>
                  </a:cubicBezTo>
                  <a:cubicBezTo>
                    <a:pt x="872" y="0"/>
                    <a:pt x="908" y="38"/>
                    <a:pt x="908" y="90"/>
                  </a:cubicBezTo>
                  <a:cubicBezTo>
                    <a:pt x="908" y="217"/>
                    <a:pt x="908" y="343"/>
                    <a:pt x="908" y="470"/>
                  </a:cubicBezTo>
                  <a:cubicBezTo>
                    <a:pt x="908" y="499"/>
                    <a:pt x="908" y="528"/>
                    <a:pt x="908" y="557"/>
                  </a:cubicBezTo>
                  <a:cubicBezTo>
                    <a:pt x="908" y="609"/>
                    <a:pt x="871" y="646"/>
                    <a:pt x="818" y="646"/>
                  </a:cubicBezTo>
                  <a:cubicBezTo>
                    <a:pt x="658" y="646"/>
                    <a:pt x="498" y="646"/>
                    <a:pt x="338" y="646"/>
                  </a:cubicBezTo>
                  <a:cubicBezTo>
                    <a:pt x="328" y="646"/>
                    <a:pt x="321" y="649"/>
                    <a:pt x="313" y="656"/>
                  </a:cubicBezTo>
                  <a:cubicBezTo>
                    <a:pt x="265" y="706"/>
                    <a:pt x="215" y="755"/>
                    <a:pt x="166" y="804"/>
                  </a:cubicBezTo>
                  <a:cubicBezTo>
                    <a:pt x="163" y="807"/>
                    <a:pt x="160" y="811"/>
                    <a:pt x="156" y="813"/>
                  </a:cubicBezTo>
                  <a:cubicBezTo>
                    <a:pt x="151" y="815"/>
                    <a:pt x="143" y="819"/>
                    <a:pt x="139" y="817"/>
                  </a:cubicBezTo>
                  <a:cubicBezTo>
                    <a:pt x="134" y="815"/>
                    <a:pt x="131" y="807"/>
                    <a:pt x="130" y="802"/>
                  </a:cubicBezTo>
                  <a:cubicBezTo>
                    <a:pt x="129" y="791"/>
                    <a:pt x="130" y="781"/>
                    <a:pt x="129" y="770"/>
                  </a:cubicBezTo>
                  <a:cubicBezTo>
                    <a:pt x="129" y="730"/>
                    <a:pt x="129" y="689"/>
                    <a:pt x="129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237656" y="2301118"/>
              <a:ext cx="846822" cy="731909"/>
            </a:xfrm>
            <a:custGeom>
              <a:avLst/>
              <a:gdLst>
                <a:gd name="T0" fmla="*/ 824 w 953"/>
                <a:gd name="T1" fmla="*/ 647 h 823"/>
                <a:gd name="T2" fmla="*/ 824 w 953"/>
                <a:gd name="T3" fmla="*/ 785 h 823"/>
                <a:gd name="T4" fmla="*/ 814 w 953"/>
                <a:gd name="T5" fmla="*/ 817 h 823"/>
                <a:gd name="T6" fmla="*/ 785 w 953"/>
                <a:gd name="T7" fmla="*/ 802 h 823"/>
                <a:gd name="T8" fmla="*/ 638 w 953"/>
                <a:gd name="T9" fmla="*/ 656 h 823"/>
                <a:gd name="T10" fmla="*/ 618 w 953"/>
                <a:gd name="T11" fmla="*/ 647 h 823"/>
                <a:gd name="T12" fmla="*/ 542 w 953"/>
                <a:gd name="T13" fmla="*/ 647 h 823"/>
                <a:gd name="T14" fmla="*/ 542 w 953"/>
                <a:gd name="T15" fmla="*/ 630 h 823"/>
                <a:gd name="T16" fmla="*/ 542 w 953"/>
                <a:gd name="T17" fmla="*/ 351 h 823"/>
                <a:gd name="T18" fmla="*/ 385 w 953"/>
                <a:gd name="T19" fmla="*/ 194 h 823"/>
                <a:gd name="T20" fmla="*/ 20 w 953"/>
                <a:gd name="T21" fmla="*/ 194 h 823"/>
                <a:gd name="T22" fmla="*/ 4 w 953"/>
                <a:gd name="T23" fmla="*/ 194 h 823"/>
                <a:gd name="T24" fmla="*/ 5 w 953"/>
                <a:gd name="T25" fmla="*/ 71 h 823"/>
                <a:gd name="T26" fmla="*/ 93 w 953"/>
                <a:gd name="T27" fmla="*/ 0 h 823"/>
                <a:gd name="T28" fmla="*/ 393 w 953"/>
                <a:gd name="T29" fmla="*/ 0 h 823"/>
                <a:gd name="T30" fmla="*/ 857 w 953"/>
                <a:gd name="T31" fmla="*/ 0 h 823"/>
                <a:gd name="T32" fmla="*/ 953 w 953"/>
                <a:gd name="T33" fmla="*/ 97 h 823"/>
                <a:gd name="T34" fmla="*/ 953 w 953"/>
                <a:gd name="T35" fmla="*/ 552 h 823"/>
                <a:gd name="T36" fmla="*/ 859 w 953"/>
                <a:gd name="T37" fmla="*/ 647 h 823"/>
                <a:gd name="T38" fmla="*/ 824 w 953"/>
                <a:gd name="T39" fmla="*/ 647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3" h="823">
                  <a:moveTo>
                    <a:pt x="824" y="647"/>
                  </a:moveTo>
                  <a:cubicBezTo>
                    <a:pt x="824" y="694"/>
                    <a:pt x="824" y="740"/>
                    <a:pt x="824" y="785"/>
                  </a:cubicBezTo>
                  <a:cubicBezTo>
                    <a:pt x="823" y="796"/>
                    <a:pt x="828" y="811"/>
                    <a:pt x="814" y="817"/>
                  </a:cubicBezTo>
                  <a:cubicBezTo>
                    <a:pt x="801" y="823"/>
                    <a:pt x="793" y="810"/>
                    <a:pt x="785" y="802"/>
                  </a:cubicBezTo>
                  <a:cubicBezTo>
                    <a:pt x="736" y="753"/>
                    <a:pt x="687" y="704"/>
                    <a:pt x="638" y="656"/>
                  </a:cubicBezTo>
                  <a:cubicBezTo>
                    <a:pt x="633" y="651"/>
                    <a:pt x="625" y="648"/>
                    <a:pt x="618" y="647"/>
                  </a:cubicBezTo>
                  <a:cubicBezTo>
                    <a:pt x="593" y="646"/>
                    <a:pt x="569" y="647"/>
                    <a:pt x="542" y="647"/>
                  </a:cubicBezTo>
                  <a:cubicBezTo>
                    <a:pt x="542" y="641"/>
                    <a:pt x="542" y="636"/>
                    <a:pt x="542" y="630"/>
                  </a:cubicBezTo>
                  <a:cubicBezTo>
                    <a:pt x="542" y="537"/>
                    <a:pt x="542" y="444"/>
                    <a:pt x="542" y="351"/>
                  </a:cubicBezTo>
                  <a:cubicBezTo>
                    <a:pt x="542" y="258"/>
                    <a:pt x="478" y="194"/>
                    <a:pt x="385" y="194"/>
                  </a:cubicBezTo>
                  <a:cubicBezTo>
                    <a:pt x="263" y="194"/>
                    <a:pt x="142" y="194"/>
                    <a:pt x="20" y="194"/>
                  </a:cubicBezTo>
                  <a:cubicBezTo>
                    <a:pt x="15" y="194"/>
                    <a:pt x="9" y="194"/>
                    <a:pt x="4" y="194"/>
                  </a:cubicBezTo>
                  <a:cubicBezTo>
                    <a:pt x="4" y="152"/>
                    <a:pt x="0" y="111"/>
                    <a:pt x="5" y="71"/>
                  </a:cubicBezTo>
                  <a:cubicBezTo>
                    <a:pt x="9" y="27"/>
                    <a:pt x="47" y="0"/>
                    <a:pt x="93" y="0"/>
                  </a:cubicBezTo>
                  <a:cubicBezTo>
                    <a:pt x="193" y="0"/>
                    <a:pt x="293" y="0"/>
                    <a:pt x="393" y="0"/>
                  </a:cubicBezTo>
                  <a:cubicBezTo>
                    <a:pt x="548" y="0"/>
                    <a:pt x="702" y="0"/>
                    <a:pt x="857" y="0"/>
                  </a:cubicBezTo>
                  <a:cubicBezTo>
                    <a:pt x="918" y="0"/>
                    <a:pt x="953" y="35"/>
                    <a:pt x="953" y="97"/>
                  </a:cubicBezTo>
                  <a:cubicBezTo>
                    <a:pt x="953" y="249"/>
                    <a:pt x="953" y="401"/>
                    <a:pt x="953" y="552"/>
                  </a:cubicBezTo>
                  <a:cubicBezTo>
                    <a:pt x="953" y="611"/>
                    <a:pt x="917" y="647"/>
                    <a:pt x="859" y="647"/>
                  </a:cubicBezTo>
                  <a:cubicBezTo>
                    <a:pt x="848" y="647"/>
                    <a:pt x="837" y="647"/>
                    <a:pt x="824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4212828" y="2135990"/>
            <a:ext cx="14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会议记录：</a:t>
            </a:r>
            <a:endParaRPr lang="zh-HK" altLang="en-US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728472" y="2089823"/>
            <a:ext cx="1750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</a:t>
            </a:r>
            <a:endParaRPr lang="zh-HK" altLang="zh-HK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30737" y="4386058"/>
            <a:ext cx="966076" cy="566848"/>
          </a:xfrm>
          <a:prstGeom prst="rect">
            <a:avLst/>
          </a:prstGeom>
          <a:solidFill>
            <a:srgbClr val="E74E3E"/>
          </a:solidFill>
          <a:ln w="38100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数据 47"/>
          <p:cNvSpPr/>
          <p:nvPr/>
        </p:nvSpPr>
        <p:spPr>
          <a:xfrm>
            <a:off x="2214886" y="4412547"/>
            <a:ext cx="1257504" cy="256935"/>
          </a:xfrm>
          <a:prstGeom prst="flowChartInputOutput">
            <a:avLst/>
          </a:prstGeom>
          <a:solidFill>
            <a:srgbClr val="E74E3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81503" y="5419050"/>
            <a:ext cx="14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HK" altLang="en-US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36162" y="5372884"/>
            <a:ext cx="335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靳泽旭，奕吉</a:t>
            </a:r>
            <a:endParaRPr lang="zh-HK" altLang="zh-HK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2" name="矩形 51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研究方法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研究结果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问题讨论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0" y="20079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矩形 64"/>
          <p:cNvSpPr/>
          <p:nvPr/>
        </p:nvSpPr>
        <p:spPr>
          <a:xfrm>
            <a:off x="6762922" y="114524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1310746" y="101922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调查访谈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68410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系统特性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3945804" y="9128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5403317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76292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成员分工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3979503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08762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6698717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5614182" y="4020081"/>
            <a:ext cx="1001878" cy="994714"/>
            <a:chOff x="7367401" y="2282771"/>
            <a:chExt cx="1001878" cy="994714"/>
          </a:xfrm>
          <a:solidFill>
            <a:srgbClr val="E74E3E"/>
          </a:solidFill>
        </p:grpSpPr>
        <p:sp>
          <p:nvSpPr>
            <p:cNvPr id="78" name="Freeform 32"/>
            <p:cNvSpPr>
              <a:spLocks/>
            </p:cNvSpPr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1" name="Freeform 35"/>
            <p:cNvSpPr>
              <a:spLocks/>
            </p:cNvSpPr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4" name="Freeform 38"/>
            <p:cNvSpPr>
              <a:spLocks/>
            </p:cNvSpPr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5" name="Freeform 39"/>
            <p:cNvSpPr>
              <a:spLocks/>
            </p:cNvSpPr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6" name="Freeform 40"/>
            <p:cNvSpPr>
              <a:spLocks/>
            </p:cNvSpPr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87" name="Freeform 41"/>
            <p:cNvSpPr>
              <a:spLocks/>
            </p:cNvSpPr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4238582" y="4835250"/>
            <a:ext cx="14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HK" altLang="en-US" b="1" dirty="0">
              <a:solidFill>
                <a:srgbClr val="E74E3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054089" y="5347429"/>
            <a:ext cx="1750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</a:t>
            </a:r>
            <a:endParaRPr lang="zh-HK" altLang="zh-HK" sz="24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5419050"/>
            <a:ext cx="142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项目绘图：</a:t>
            </a:r>
          </a:p>
        </p:txBody>
      </p:sp>
    </p:spTree>
    <p:extLst>
      <p:ext uri="{BB962C8B-B14F-4D97-AF65-F5344CB8AC3E}">
        <p14:creationId xmlns:p14="http://schemas.microsoft.com/office/powerpoint/2010/main" val="13009717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16278" y="669106"/>
            <a:ext cx="2534855" cy="786035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成员分工和评价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278" y="2501711"/>
            <a:ext cx="831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靳泽旭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：一学期在软件工程的项目管理中，主要负责的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设计，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制作和后期软件的测试。评价：但有时候不能按时完成小组任务，导致项目计划的延期。分数：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endParaRPr lang="zh-CN" altLang="en-US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0700" y="3638465"/>
            <a:ext cx="829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陈妍蓝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：在一学期的软件工程项目管理中，主要负责文档的编写，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的美化，和软件的测试，评价：工作态度认真，负责。分数： </a:t>
            </a:r>
            <a:r>
              <a:rPr lang="en-US" altLang="zh-CN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endParaRPr lang="zh-CN" altLang="en-US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685" y="4620714"/>
            <a:ext cx="818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奕吉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：在一学期的软件工程，主要编写核心的代码和软件后期的测试。评价：能规划好任务，给组员分配任务。分数： </a:t>
            </a:r>
            <a:r>
              <a:rPr lang="en-US" altLang="zh-CN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dirty="0" smtClean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endParaRPr lang="zh-CN" altLang="en-US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/>
          <p:cNvSpPr/>
          <p:nvPr/>
        </p:nvSpPr>
        <p:spPr>
          <a:xfrm>
            <a:off x="1310539" y="97061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303056" y="93911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研究方法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研究结果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问题讨论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20079"/>
            <a:ext cx="9144000" cy="557154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/>
          <p:cNvSpPr/>
          <p:nvPr/>
        </p:nvSpPr>
        <p:spPr>
          <a:xfrm>
            <a:off x="6762922" y="114524"/>
            <a:ext cx="123738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0" y="93911"/>
            <a:ext cx="12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10746" y="101922"/>
            <a:ext cx="12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调查访谈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68410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系统特性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945804" y="9128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03317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HK" altLang="en-US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62923" y="902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成员分工</a:t>
            </a:r>
            <a:endParaRPr lang="zh-HK" altLang="en-US" spc="300" dirty="0">
              <a:solidFill>
                <a:srgbClr val="6666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979503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308762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698717" y="9022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54803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650657" y="1121446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参考资料</a:t>
              </a:r>
              <a:endParaRPr lang="zh-HK" altLang="en-US" sz="7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40407" y="3807595"/>
            <a:ext cx="5899371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《软件工程导论（第</a:t>
            </a:r>
            <a:r>
              <a:rPr lang="en-US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版）》</a:t>
            </a:r>
            <a:endParaRPr lang="en-US" altLang="zh-CN" sz="20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张海藩 牟永敏 编著 清华大学出版社 出版</a:t>
            </a:r>
          </a:p>
          <a:p>
            <a:pPr algn="ctr"/>
            <a:endParaRPr lang="en-US" altLang="zh-CN" sz="20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学堂在线 软件工程（自主模式）</a:t>
            </a:r>
            <a:endParaRPr lang="en-US" altLang="zh-CN" sz="20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zh-CN" sz="20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清华大学刘强副教授授课</a:t>
            </a:r>
          </a:p>
          <a:p>
            <a:pPr algn="ctr"/>
            <a:endParaRPr lang="zh-CN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zh-CN" sz="20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33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THANKS</a:t>
            </a:r>
            <a:endParaRPr lang="zh-HK" altLang="en-US" sz="66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09900" y="4758425"/>
            <a:ext cx="3124200" cy="461665"/>
            <a:chOff x="2425700" y="4391967"/>
            <a:chExt cx="3124200" cy="461665"/>
          </a:xfrm>
        </p:grpSpPr>
        <p:sp>
          <p:nvSpPr>
            <p:cNvPr id="3" name="矩形 2"/>
            <p:cNvSpPr/>
            <p:nvPr/>
          </p:nvSpPr>
          <p:spPr>
            <a:xfrm>
              <a:off x="2425700" y="4406899"/>
              <a:ext cx="1244600" cy="431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小组</a:t>
              </a:r>
              <a:endParaRPr lang="zh-HK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6200" y="4391967"/>
              <a:ext cx="1663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spc="300" dirty="0">
                  <a:solidFill>
                    <a:srgbClr val="E74E3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G17</a:t>
              </a:r>
              <a:endParaRPr lang="zh-HK" altLang="en-US" sz="2400" b="1" spc="300" dirty="0">
                <a:solidFill>
                  <a:srgbClr val="E74E3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E74E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05557" y="710184"/>
            <a:ext cx="2901462" cy="984739"/>
          </a:xfrm>
          <a:prstGeom prst="roundRect">
            <a:avLst/>
          </a:prstGeom>
          <a:solidFill>
            <a:srgbClr val="E74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修改后的项目</a:t>
            </a:r>
            <a:r>
              <a:rPr lang="zh-CN" altLang="en-US" dirty="0">
                <a:solidFill>
                  <a:schemeClr val="bg1"/>
                </a:solidFill>
              </a:rPr>
              <a:t>的甘特图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F8AE92C0-BC28-415E-B2ED-BA5949D2D716}"/>
              </a:ext>
            </a:extLst>
          </p:cNvPr>
          <p:cNvSpPr/>
          <p:nvPr/>
        </p:nvSpPr>
        <p:spPr>
          <a:xfrm>
            <a:off x="25227" y="-8878"/>
            <a:ext cx="9144000" cy="541538"/>
          </a:xfrm>
          <a:prstGeom prst="rect">
            <a:avLst/>
          </a:prstGeom>
          <a:solidFill>
            <a:srgbClr val="E74E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6B8E5066-3746-4FBA-8AFA-C1755DC9A6BB}"/>
              </a:ext>
            </a:extLst>
          </p:cNvPr>
          <p:cNvSpPr/>
          <p:nvPr/>
        </p:nvSpPr>
        <p:spPr>
          <a:xfrm>
            <a:off x="50800" y="93375"/>
            <a:ext cx="993121" cy="335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DE8FCF15-90C4-4D12-A372-A0DEF8AED877}"/>
              </a:ext>
            </a:extLst>
          </p:cNvPr>
          <p:cNvSpPr txBox="1"/>
          <p:nvPr/>
        </p:nvSpPr>
        <p:spPr>
          <a:xfrm>
            <a:off x="25227" y="90225"/>
            <a:ext cx="118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rgbClr val="6666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项目计划</a:t>
            </a:r>
            <a:endParaRPr lang="zh-HK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13071F02-F9AD-4A06-8180-C5BA90D29709}"/>
              </a:ext>
            </a:extLst>
          </p:cNvPr>
          <p:cNvSpPr txBox="1"/>
          <p:nvPr/>
        </p:nvSpPr>
        <p:spPr>
          <a:xfrm>
            <a:off x="1128846" y="88624"/>
            <a:ext cx="139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6C3B40ED-08EA-4033-8815-A53DBFFC1066}"/>
              </a:ext>
            </a:extLst>
          </p:cNvPr>
          <p:cNvSpPr txBox="1"/>
          <p:nvPr/>
        </p:nvSpPr>
        <p:spPr>
          <a:xfrm>
            <a:off x="2495617" y="88167"/>
            <a:ext cx="12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CD6874E3-5594-4A21-AE35-9D3FB1BF2B25}"/>
              </a:ext>
            </a:extLst>
          </p:cNvPr>
          <p:cNvSpPr txBox="1"/>
          <p:nvPr/>
        </p:nvSpPr>
        <p:spPr>
          <a:xfrm>
            <a:off x="3562265" y="7928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EE15E08D-0DD5-4275-AC97-F1859DABE6DC}"/>
              </a:ext>
            </a:extLst>
          </p:cNvPr>
          <p:cNvSpPr txBox="1"/>
          <p:nvPr/>
        </p:nvSpPr>
        <p:spPr>
          <a:xfrm>
            <a:off x="4602273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CA0A8A70-8751-499A-8C71-CEC7B3215330}"/>
              </a:ext>
            </a:extLst>
          </p:cNvPr>
          <p:cNvCxnSpPr/>
          <p:nvPr/>
        </p:nvCxnSpPr>
        <p:spPr>
          <a:xfrm>
            <a:off x="114788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DD9EAFE2-C1E7-4657-8558-9D9D58C6B0B0}"/>
              </a:ext>
            </a:extLst>
          </p:cNvPr>
          <p:cNvCxnSpPr/>
          <p:nvPr/>
        </p:nvCxnSpPr>
        <p:spPr>
          <a:xfrm>
            <a:off x="2475800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09CCF449-127C-477D-8ED8-70A9C1403B1E}"/>
              </a:ext>
            </a:extLst>
          </p:cNvPr>
          <p:cNvCxnSpPr/>
          <p:nvPr/>
        </p:nvCxnSpPr>
        <p:spPr>
          <a:xfrm>
            <a:off x="362750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5FAA4EB1-D7BD-4CE1-A1A5-F4973960288D}"/>
              </a:ext>
            </a:extLst>
          </p:cNvPr>
          <p:cNvCxnSpPr/>
          <p:nvPr/>
        </p:nvCxnSpPr>
        <p:spPr>
          <a:xfrm>
            <a:off x="4644591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ADFA61CB-CCB6-4E47-AA80-D3D018D4062A}"/>
              </a:ext>
            </a:extLst>
          </p:cNvPr>
          <p:cNvSpPr txBox="1"/>
          <p:nvPr/>
        </p:nvSpPr>
        <p:spPr>
          <a:xfrm>
            <a:off x="5703367" y="8216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代码规范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608717B4-68E9-40A1-BDA5-A52A49DB9F73}"/>
              </a:ext>
            </a:extLst>
          </p:cNvPr>
          <p:cNvSpPr txBox="1"/>
          <p:nvPr/>
        </p:nvSpPr>
        <p:spPr>
          <a:xfrm>
            <a:off x="6796242" y="79289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测试文档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77C34F6C-D02A-4DB9-90AE-3556E5A74198}"/>
              </a:ext>
            </a:extLst>
          </p:cNvPr>
          <p:cNvCxnSpPr/>
          <p:nvPr/>
        </p:nvCxnSpPr>
        <p:spPr>
          <a:xfrm>
            <a:off x="5700915" y="79289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126A30B2-3030-49E4-A44E-64A95D96B529}"/>
              </a:ext>
            </a:extLst>
          </p:cNvPr>
          <p:cNvCxnSpPr/>
          <p:nvPr/>
        </p:nvCxnSpPr>
        <p:spPr>
          <a:xfrm>
            <a:off x="6802668" y="8240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7731E59A-0995-4BA5-9A25-9E72B5B2F481}"/>
              </a:ext>
            </a:extLst>
          </p:cNvPr>
          <p:cNvCxnSpPr/>
          <p:nvPr/>
        </p:nvCxnSpPr>
        <p:spPr>
          <a:xfrm>
            <a:off x="7922734" y="63690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2EC73DAF-1FD6-4C6B-8AC7-68DAD94838DD}"/>
              </a:ext>
            </a:extLst>
          </p:cNvPr>
          <p:cNvSpPr txBox="1"/>
          <p:nvPr/>
        </p:nvSpPr>
        <p:spPr>
          <a:xfrm>
            <a:off x="7934681" y="90225"/>
            <a:ext cx="128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用户手册</a:t>
            </a:r>
            <a:endParaRPr lang="zh-HK" altLang="en-US" sz="1600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5C52F93A-970D-4D34-A87D-EDD07283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243"/>
            <a:ext cx="9144000" cy="30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422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2993</TotalTime>
  <Words>4282</Words>
  <Application>Microsoft Office PowerPoint</Application>
  <PresentationFormat>全屏显示(4:3)</PresentationFormat>
  <Paragraphs>1143</Paragraphs>
  <Slides>84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87" baseType="lpstr">
      <vt:lpstr>Office 主题</vt:lpstr>
      <vt:lpstr>3_Office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yiji</cp:lastModifiedBy>
  <cp:revision>218</cp:revision>
  <dcterms:created xsi:type="dcterms:W3CDTF">2015-02-19T23:46:49Z</dcterms:created>
  <dcterms:modified xsi:type="dcterms:W3CDTF">2017-06-17T10:51:59Z</dcterms:modified>
</cp:coreProperties>
</file>